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Bitter"/>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E413D6-A735-45B1-BAB5-C789E0CD9964}">
  <a:tblStyle styleId="{FEE413D6-A735-45B1-BAB5-C789E0CD996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itter-regular.fntdata"/><Relationship Id="rId22" Type="http://schemas.openxmlformats.org/officeDocument/2006/relationships/font" Target="fonts/Bitter-italic.fntdata"/><Relationship Id="rId21" Type="http://schemas.openxmlformats.org/officeDocument/2006/relationships/font" Target="fonts/Bitter-bold.fntdata"/><Relationship Id="rId24" Type="http://schemas.openxmlformats.org/officeDocument/2006/relationships/font" Target="fonts/OpenSans-regular.fntdata"/><Relationship Id="rId23" Type="http://schemas.openxmlformats.org/officeDocument/2006/relationships/font" Target="fonts/Bitter-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54d90749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d54d90749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54d907498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54d907498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54d90749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54d90749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8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d54d907498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d54d907498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d54d9074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d54d9074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54d90749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d54d90749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54d90749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54d90749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d54d90749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d54d90749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54d90749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54d90749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54d90749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54d90749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54d90749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54d90749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54d90749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54d90749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2" title="Chart"/>
          <p:cNvPicPr preferRelativeResize="0"/>
          <p:nvPr/>
        </p:nvPicPr>
        <p:blipFill>
          <a:blip r:embed="rId3">
            <a:alphaModFix/>
          </a:blip>
          <a:stretch>
            <a:fillRect/>
          </a:stretch>
        </p:blipFill>
        <p:spPr>
          <a:xfrm>
            <a:off x="4082700" y="1500725"/>
            <a:ext cx="3733126" cy="2461075"/>
          </a:xfrm>
          <a:prstGeom prst="rect">
            <a:avLst/>
          </a:prstGeom>
          <a:noFill/>
          <a:ln>
            <a:noFill/>
          </a:ln>
        </p:spPr>
      </p:pic>
      <p:pic>
        <p:nvPicPr>
          <p:cNvPr id="178" name="Google Shape;178;p22" title="Chart"/>
          <p:cNvPicPr preferRelativeResize="0"/>
          <p:nvPr/>
        </p:nvPicPr>
        <p:blipFill>
          <a:blip r:embed="rId4">
            <a:alphaModFix/>
          </a:blip>
          <a:stretch>
            <a:fillRect/>
          </a:stretch>
        </p:blipFill>
        <p:spPr>
          <a:xfrm>
            <a:off x="6728675" y="3476125"/>
            <a:ext cx="2233425" cy="1472400"/>
          </a:xfrm>
          <a:prstGeom prst="rect">
            <a:avLst/>
          </a:prstGeom>
          <a:noFill/>
          <a:ln>
            <a:noFill/>
          </a:ln>
        </p:spPr>
      </p:pic>
      <p:sp>
        <p:nvSpPr>
          <p:cNvPr id="179" name="Google Shape;179;p22"/>
          <p:cNvSpPr/>
          <p:nvPr/>
        </p:nvSpPr>
        <p:spPr>
          <a:xfrm>
            <a:off x="3750" y="25"/>
            <a:ext cx="9151500" cy="1301400"/>
          </a:xfrm>
          <a:prstGeom prst="rect">
            <a:avLst/>
          </a:prstGeom>
          <a:solidFill>
            <a:srgbClr val="ABE3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22"/>
          <p:cNvPicPr preferRelativeResize="0"/>
          <p:nvPr/>
        </p:nvPicPr>
        <p:blipFill>
          <a:blip r:embed="rId5">
            <a:alphaModFix/>
          </a:blip>
          <a:stretch>
            <a:fillRect/>
          </a:stretch>
        </p:blipFill>
        <p:spPr>
          <a:xfrm>
            <a:off x="171244" y="144307"/>
            <a:ext cx="1633750" cy="1012825"/>
          </a:xfrm>
          <a:prstGeom prst="rect">
            <a:avLst/>
          </a:prstGeom>
          <a:noFill/>
          <a:ln>
            <a:noFill/>
          </a:ln>
        </p:spPr>
      </p:pic>
      <p:sp>
        <p:nvSpPr>
          <p:cNvPr id="181" name="Google Shape;181;p22"/>
          <p:cNvSpPr/>
          <p:nvPr/>
        </p:nvSpPr>
        <p:spPr>
          <a:xfrm>
            <a:off x="1867000" y="215863"/>
            <a:ext cx="7118740" cy="869700"/>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chemeClr val="lt1"/>
                </a:solidFill>
                <a:latin typeface="Bitter"/>
              </a:rPr>
              <a:t>Have You Had Access To Mental Wellbeing </a:t>
            </a:r>
            <a:br>
              <a:rPr b="1" i="0">
                <a:ln cap="flat" cmpd="sng" w="9525">
                  <a:solidFill>
                    <a:schemeClr val="dk1"/>
                  </a:solidFill>
                  <a:prstDash val="solid"/>
                  <a:round/>
                  <a:headEnd len="sm" w="sm" type="none"/>
                  <a:tailEnd len="sm" w="sm" type="none"/>
                </a:ln>
                <a:solidFill>
                  <a:schemeClr val="lt1"/>
                </a:solidFill>
                <a:latin typeface="Bitter"/>
              </a:rPr>
            </a:br>
            <a:r>
              <a:rPr b="1" i="0">
                <a:ln cap="flat" cmpd="sng" w="9525">
                  <a:solidFill>
                    <a:schemeClr val="dk1"/>
                  </a:solidFill>
                  <a:prstDash val="solid"/>
                  <a:round/>
                  <a:headEnd len="sm" w="sm" type="none"/>
                  <a:tailEnd len="sm" w="sm" type="none"/>
                </a:ln>
                <a:solidFill>
                  <a:schemeClr val="lt1"/>
                </a:solidFill>
                <a:latin typeface="Bitter"/>
              </a:rPr>
              <a:t>Support During The Pandemic?</a:t>
            </a:r>
          </a:p>
        </p:txBody>
      </p:sp>
      <p:sp>
        <p:nvSpPr>
          <p:cNvPr id="182" name="Google Shape;182;p22"/>
          <p:cNvSpPr/>
          <p:nvPr/>
        </p:nvSpPr>
        <p:spPr>
          <a:xfrm>
            <a:off x="3750" y="1268425"/>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a:off x="0" y="0"/>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84" name="Google Shape;184;p22"/>
          <p:cNvGraphicFramePr/>
          <p:nvPr/>
        </p:nvGraphicFramePr>
        <p:xfrm>
          <a:off x="349575" y="1546588"/>
          <a:ext cx="3000000" cy="3000000"/>
        </p:xfrm>
        <a:graphic>
          <a:graphicData uri="http://schemas.openxmlformats.org/drawingml/2006/table">
            <a:tbl>
              <a:tblPr>
                <a:noFill/>
                <a:tableStyleId>{FEE413D6-A735-45B1-BAB5-C789E0CD9964}</a:tableStyleId>
              </a:tblPr>
              <a:tblGrid>
                <a:gridCol w="1893950"/>
                <a:gridCol w="1839175"/>
              </a:tblGrid>
              <a:tr h="262475">
                <a:tc gridSpan="2">
                  <a:txBody>
                    <a:bodyPr/>
                    <a:lstStyle/>
                    <a:p>
                      <a:pPr indent="0" lvl="0" marL="0" rtl="0" algn="ctr">
                        <a:spcBef>
                          <a:spcPts val="0"/>
                        </a:spcBef>
                        <a:spcAft>
                          <a:spcPts val="0"/>
                        </a:spcAft>
                        <a:buNone/>
                      </a:pPr>
                      <a:r>
                        <a:rPr b="1" lang="en" sz="800">
                          <a:solidFill>
                            <a:schemeClr val="lt1"/>
                          </a:solidFill>
                          <a:latin typeface="Bitter"/>
                          <a:ea typeface="Bitter"/>
                          <a:cs typeface="Bitter"/>
                          <a:sym typeface="Bitter"/>
                        </a:rPr>
                        <a:t>Mental Wellbeing Support Used By Young People During The Pandemic</a:t>
                      </a:r>
                      <a:endParaRPr b="1" sz="800">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6AA84F"/>
                    </a:solidFill>
                  </a:tcPr>
                </a:tc>
                <a:tc hMerge="1"/>
              </a:tr>
              <a:tr h="262475">
                <a:tc>
                  <a:txBody>
                    <a:bodyPr/>
                    <a:lstStyle/>
                    <a:p>
                      <a:pPr indent="0" lvl="0" marL="0" rtl="0" algn="l">
                        <a:lnSpc>
                          <a:spcPct val="115000"/>
                        </a:lnSpc>
                        <a:spcBef>
                          <a:spcPts val="0"/>
                        </a:spcBef>
                        <a:spcAft>
                          <a:spcPts val="1200"/>
                        </a:spcAft>
                        <a:buClr>
                          <a:schemeClr val="dk1"/>
                        </a:buClr>
                        <a:buSzPts val="1100"/>
                        <a:buFont typeface="Arial"/>
                        <a:buNone/>
                      </a:pPr>
                      <a:r>
                        <a:rPr lang="en" sz="800">
                          <a:solidFill>
                            <a:schemeClr val="dk1"/>
                          </a:solidFill>
                          <a:latin typeface="Bitter"/>
                          <a:ea typeface="Bitter"/>
                          <a:cs typeface="Bitter"/>
                          <a:sym typeface="Bitter"/>
                        </a:rPr>
                        <a:t>Headspace</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BE3C0"/>
                    </a:solidFill>
                  </a:tcPr>
                </a:tc>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Support from teachers and school </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BE3C0"/>
                    </a:solidFill>
                  </a:tcPr>
                </a:tc>
              </a:tr>
              <a:tr h="262475">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Therapy</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BE3C0"/>
                    </a:solidFill>
                  </a:tcPr>
                </a:tc>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Kooth </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BE3C0"/>
                    </a:solidFill>
                  </a:tcPr>
                </a:tc>
              </a:tr>
              <a:tr h="262475">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Personalised school checkups</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BE3C0"/>
                    </a:solidFill>
                  </a:tcPr>
                </a:tc>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Counselling</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BE3C0"/>
                    </a:solidFill>
                  </a:tcPr>
                </a:tc>
              </a:tr>
              <a:tr h="262475">
                <a:tc>
                  <a:txBody>
                    <a:bodyPr/>
                    <a:lstStyle/>
                    <a:p>
                      <a:pPr indent="0" lvl="0" marL="0" rtl="0" algn="l">
                        <a:lnSpc>
                          <a:spcPct val="115000"/>
                        </a:lnSpc>
                        <a:spcBef>
                          <a:spcPts val="0"/>
                        </a:spcBef>
                        <a:spcAft>
                          <a:spcPts val="1200"/>
                        </a:spcAft>
                        <a:buClr>
                          <a:schemeClr val="dk1"/>
                        </a:buClr>
                        <a:buSzPts val="1100"/>
                        <a:buFont typeface="Arial"/>
                        <a:buNone/>
                      </a:pPr>
                      <a:r>
                        <a:rPr lang="en" sz="800">
                          <a:solidFill>
                            <a:schemeClr val="dk1"/>
                          </a:solidFill>
                          <a:latin typeface="Bitter"/>
                          <a:ea typeface="Bitter"/>
                          <a:cs typeface="Bitter"/>
                          <a:sym typeface="Bitter"/>
                        </a:rPr>
                        <a:t>Childline/NSPCC</a:t>
                      </a:r>
                      <a:endParaRPr b="1"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BE3C0"/>
                    </a:solidFill>
                  </a:tcPr>
                </a:tc>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NHS</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BE3C0"/>
                    </a:solidFill>
                  </a:tcPr>
                </a:tc>
              </a:tr>
              <a:tr h="2624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Talking to friends and family</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BE3C0"/>
                    </a:solidFill>
                  </a:tcPr>
                </a:tc>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CAMHS</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BE3C0"/>
                    </a:solidFill>
                  </a:tcPr>
                </a:tc>
              </a:tr>
              <a:tr h="262475">
                <a:tc gridSpan="2">
                  <a:txBody>
                    <a:bodyPr/>
                    <a:lstStyle/>
                    <a:p>
                      <a:pPr indent="0" lvl="0" marL="0" rtl="0" algn="l">
                        <a:lnSpc>
                          <a:spcPct val="115000"/>
                        </a:lnSpc>
                        <a:spcBef>
                          <a:spcPts val="0"/>
                        </a:spcBef>
                        <a:spcAft>
                          <a:spcPts val="1200"/>
                        </a:spcAft>
                        <a:buNone/>
                      </a:pPr>
                      <a:r>
                        <a:rPr b="1" lang="en" sz="800">
                          <a:solidFill>
                            <a:srgbClr val="FFFFFF"/>
                          </a:solidFill>
                          <a:latin typeface="Bitter"/>
                          <a:ea typeface="Bitter"/>
                          <a:cs typeface="Bitter"/>
                          <a:sym typeface="Bitter"/>
                        </a:rPr>
                        <a:t>Mental Wellbeing Support Young People Want</a:t>
                      </a:r>
                      <a:endParaRPr b="1" sz="800">
                        <a:solidFill>
                          <a:srgbClr val="FFFFFF"/>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CC0000"/>
                    </a:solidFill>
                  </a:tcPr>
                </a:tc>
                <a:tc hMerge="1"/>
              </a:tr>
              <a:tr h="167550">
                <a:tc gridSpan="2">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Greater su</a:t>
                      </a:r>
                      <a:r>
                        <a:rPr lang="en" sz="800">
                          <a:solidFill>
                            <a:schemeClr val="dk1"/>
                          </a:solidFill>
                          <a:latin typeface="Bitter"/>
                          <a:ea typeface="Bitter"/>
                          <a:cs typeface="Bitter"/>
                          <a:sym typeface="Bitter"/>
                        </a:rPr>
                        <a:t>pport for those with mental health disorders wanted</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c hMerge="1"/>
              </a:tr>
              <a:tr h="167550">
                <a:tc gridSpan="2">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Help with meeting new people and socialising</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c hMerge="1"/>
              </a:tr>
            </a:tbl>
          </a:graphicData>
        </a:graphic>
      </p:graphicFrame>
      <p:sp>
        <p:nvSpPr>
          <p:cNvPr id="185" name="Google Shape;185;p22"/>
          <p:cNvSpPr/>
          <p:nvPr/>
        </p:nvSpPr>
        <p:spPr>
          <a:xfrm rot="10800000">
            <a:off x="8186332" y="4178332"/>
            <a:ext cx="969900" cy="969900"/>
          </a:xfrm>
          <a:prstGeom prst="diagStripe">
            <a:avLst>
              <a:gd fmla="val 50000" name="adj"/>
            </a:avLst>
          </a:prstGeom>
          <a:solidFill>
            <a:srgbClr val="ABE3C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p:nvPr/>
        </p:nvSpPr>
        <p:spPr>
          <a:xfrm rot="10800000">
            <a:off x="7969650" y="3961800"/>
            <a:ext cx="1181700" cy="1181700"/>
          </a:xfrm>
          <a:prstGeom prst="diagStripe">
            <a:avLst>
              <a:gd fmla="val 50000" name="adj"/>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pSp>
        <p:nvGrpSpPr>
          <p:cNvPr id="191" name="Google Shape;191;p23"/>
          <p:cNvGrpSpPr/>
          <p:nvPr/>
        </p:nvGrpSpPr>
        <p:grpSpPr>
          <a:xfrm>
            <a:off x="-5625" y="0"/>
            <a:ext cx="9155250" cy="1301425"/>
            <a:chOff x="-3750" y="-25"/>
            <a:chExt cx="9155250" cy="1301425"/>
          </a:xfrm>
        </p:grpSpPr>
        <p:sp>
          <p:nvSpPr>
            <p:cNvPr id="192" name="Google Shape;192;p23"/>
            <p:cNvSpPr/>
            <p:nvPr/>
          </p:nvSpPr>
          <p:spPr>
            <a:xfrm>
              <a:off x="0" y="0"/>
              <a:ext cx="9151500" cy="1301400"/>
            </a:xfrm>
            <a:prstGeom prst="rect">
              <a:avLst/>
            </a:prstGeom>
            <a:solidFill>
              <a:srgbClr val="ABE3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23"/>
            <p:cNvPicPr preferRelativeResize="0"/>
            <p:nvPr/>
          </p:nvPicPr>
          <p:blipFill>
            <a:blip r:embed="rId3">
              <a:alphaModFix/>
            </a:blip>
            <a:stretch>
              <a:fillRect/>
            </a:stretch>
          </p:blipFill>
          <p:spPr>
            <a:xfrm>
              <a:off x="167494" y="144282"/>
              <a:ext cx="1633750" cy="1012825"/>
            </a:xfrm>
            <a:prstGeom prst="rect">
              <a:avLst/>
            </a:prstGeom>
            <a:noFill/>
            <a:ln>
              <a:noFill/>
            </a:ln>
          </p:spPr>
        </p:pic>
        <p:sp>
          <p:nvSpPr>
            <p:cNvPr id="194" name="Google Shape;194;p23"/>
            <p:cNvSpPr/>
            <p:nvPr/>
          </p:nvSpPr>
          <p:spPr>
            <a:xfrm>
              <a:off x="1942680" y="241087"/>
              <a:ext cx="6802976" cy="818464"/>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chemeClr val="lt1"/>
                  </a:solidFill>
                  <a:latin typeface="Bitter"/>
                </a:rPr>
                <a:t>How much more or less have you learnt</a:t>
              </a:r>
              <a:br>
                <a:rPr b="1" i="0">
                  <a:ln cap="flat" cmpd="sng" w="9525">
                    <a:solidFill>
                      <a:schemeClr val="dk1"/>
                    </a:solidFill>
                    <a:prstDash val="solid"/>
                    <a:round/>
                    <a:headEnd len="sm" w="sm" type="none"/>
                    <a:tailEnd len="sm" w="sm" type="none"/>
                  </a:ln>
                  <a:solidFill>
                    <a:schemeClr val="lt1"/>
                  </a:solidFill>
                  <a:latin typeface="Bitter"/>
                </a:rPr>
              </a:br>
              <a:r>
                <a:rPr b="1" i="0">
                  <a:ln cap="flat" cmpd="sng" w="9525">
                    <a:solidFill>
                      <a:schemeClr val="dk1"/>
                    </a:solidFill>
                    <a:prstDash val="solid"/>
                    <a:round/>
                    <a:headEnd len="sm" w="sm" type="none"/>
                    <a:tailEnd len="sm" w="sm" type="none"/>
                  </a:ln>
                  <a:solidFill>
                    <a:schemeClr val="lt1"/>
                  </a:solidFill>
                  <a:latin typeface="Bitter"/>
                </a:rPr>
                <a:t>during the online learning period?</a:t>
              </a:r>
            </a:p>
          </p:txBody>
        </p:sp>
        <p:sp>
          <p:nvSpPr>
            <p:cNvPr id="195" name="Google Shape;195;p23"/>
            <p:cNvSpPr/>
            <p:nvPr/>
          </p:nvSpPr>
          <p:spPr>
            <a:xfrm>
              <a:off x="0" y="1268400"/>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a:off x="-3750" y="-25"/>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97" name="Google Shape;197;p23"/>
          <p:cNvGraphicFramePr/>
          <p:nvPr/>
        </p:nvGraphicFramePr>
        <p:xfrm>
          <a:off x="351625" y="1585413"/>
          <a:ext cx="3000000" cy="3000000"/>
        </p:xfrm>
        <a:graphic>
          <a:graphicData uri="http://schemas.openxmlformats.org/drawingml/2006/table">
            <a:tbl>
              <a:tblPr>
                <a:noFill/>
                <a:tableStyleId>{FEE413D6-A735-45B1-BAB5-C789E0CD9964}</a:tableStyleId>
              </a:tblPr>
              <a:tblGrid>
                <a:gridCol w="2120350"/>
              </a:tblGrid>
              <a:tr h="279800">
                <a:tc>
                  <a:txBody>
                    <a:bodyPr/>
                    <a:lstStyle/>
                    <a:p>
                      <a:pPr indent="0" lvl="0" marL="0" rtl="0" algn="l">
                        <a:spcBef>
                          <a:spcPts val="0"/>
                        </a:spcBef>
                        <a:spcAft>
                          <a:spcPts val="0"/>
                        </a:spcAft>
                        <a:buNone/>
                      </a:pPr>
                      <a:r>
                        <a:rPr b="1" lang="en" sz="800">
                          <a:solidFill>
                            <a:schemeClr val="lt1"/>
                          </a:solidFill>
                          <a:latin typeface="Bitter"/>
                          <a:ea typeface="Bitter"/>
                          <a:cs typeface="Bitter"/>
                          <a:sym typeface="Bitter"/>
                        </a:rPr>
                        <a:t>Positives of online learning</a:t>
                      </a:r>
                      <a:endParaRPr b="1" sz="800">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6AA84F"/>
                    </a:solidFill>
                  </a:tcPr>
                </a:tc>
              </a:tr>
              <a:tr h="210225">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More comfortable learning environment</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279800">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Greater independence</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279800">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More sleep</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2798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Higher level of organisation</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2798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Greater access to tools online</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2798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Gave students time for reflection </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2798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More time for family</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2798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Lesser costs (no traveling, school meals)</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bl>
          </a:graphicData>
        </a:graphic>
      </p:graphicFrame>
      <p:graphicFrame>
        <p:nvGraphicFramePr>
          <p:cNvPr id="198" name="Google Shape;198;p23"/>
          <p:cNvGraphicFramePr/>
          <p:nvPr/>
        </p:nvGraphicFramePr>
        <p:xfrm>
          <a:off x="5951775" y="1585425"/>
          <a:ext cx="3000000" cy="3000000"/>
        </p:xfrm>
        <a:graphic>
          <a:graphicData uri="http://schemas.openxmlformats.org/drawingml/2006/table">
            <a:tbl>
              <a:tblPr>
                <a:noFill/>
                <a:tableStyleId>{FEE413D6-A735-45B1-BAB5-C789E0CD9964}</a:tableStyleId>
              </a:tblPr>
              <a:tblGrid>
                <a:gridCol w="2674600"/>
              </a:tblGrid>
              <a:tr h="304775">
                <a:tc>
                  <a:txBody>
                    <a:bodyPr/>
                    <a:lstStyle/>
                    <a:p>
                      <a:pPr indent="0" lvl="0" marL="0" rtl="0" algn="l">
                        <a:spcBef>
                          <a:spcPts val="0"/>
                        </a:spcBef>
                        <a:spcAft>
                          <a:spcPts val="0"/>
                        </a:spcAft>
                        <a:buNone/>
                      </a:pPr>
                      <a:r>
                        <a:rPr b="1" lang="en" sz="800">
                          <a:solidFill>
                            <a:schemeClr val="lt1"/>
                          </a:solidFill>
                          <a:latin typeface="Bitter"/>
                          <a:ea typeface="Bitter"/>
                          <a:cs typeface="Bitter"/>
                          <a:sym typeface="Bitter"/>
                        </a:rPr>
                        <a:t>Negatives of online learning</a:t>
                      </a:r>
                      <a:endParaRPr b="1" sz="800">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CC0000"/>
                    </a:solidFill>
                  </a:tcPr>
                </a:tc>
              </a:tr>
              <a:tr h="304775">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Easier to become distracted</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304775">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Many felt they learnt considerably less</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304775">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Hard to manage workload</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444975">
                <a:tc>
                  <a:txBody>
                    <a:bodyPr/>
                    <a:lstStyle/>
                    <a:p>
                      <a:pPr indent="0" lvl="0" marL="0" rtl="0" algn="l">
                        <a:lnSpc>
                          <a:spcPct val="115000"/>
                        </a:lnSpc>
                        <a:spcBef>
                          <a:spcPts val="0"/>
                        </a:spcBef>
                        <a:spcAft>
                          <a:spcPts val="1200"/>
                        </a:spcAft>
                        <a:buClr>
                          <a:schemeClr val="dk1"/>
                        </a:buClr>
                        <a:buSzPts val="1100"/>
                        <a:buFont typeface="Arial"/>
                        <a:buNone/>
                      </a:pPr>
                      <a:r>
                        <a:rPr lang="en" sz="800">
                          <a:solidFill>
                            <a:schemeClr val="dk1"/>
                          </a:solidFill>
                          <a:latin typeface="Bitter"/>
                          <a:ea typeface="Bitter"/>
                          <a:cs typeface="Bitter"/>
                          <a:sym typeface="Bitter"/>
                        </a:rPr>
                        <a:t>Lower teaching quality due to reduced feedback and attention</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4449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Hard or impossible to do practical subjects like PE, DT, Art</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4449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Struggling to always access online lessons due to technical difficulties (WiFi)</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4449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Headaches, migraines and sore eyes among other symptoms from prolonged screen exposure</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bl>
          </a:graphicData>
        </a:graphic>
      </p:graphicFrame>
      <p:sp>
        <p:nvSpPr>
          <p:cNvPr id="199" name="Google Shape;199;p23"/>
          <p:cNvSpPr/>
          <p:nvPr/>
        </p:nvSpPr>
        <p:spPr>
          <a:xfrm rot="10800000">
            <a:off x="8186332" y="4178332"/>
            <a:ext cx="969900" cy="969900"/>
          </a:xfrm>
          <a:prstGeom prst="diagStripe">
            <a:avLst>
              <a:gd fmla="val 50000" name="adj"/>
            </a:avLst>
          </a:prstGeom>
          <a:solidFill>
            <a:srgbClr val="ABE3C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
          <p:cNvSpPr/>
          <p:nvPr/>
        </p:nvSpPr>
        <p:spPr>
          <a:xfrm rot="10800000">
            <a:off x="7969650" y="3961800"/>
            <a:ext cx="1181700" cy="1181700"/>
          </a:xfrm>
          <a:prstGeom prst="diagStripe">
            <a:avLst>
              <a:gd fmla="val 50000" name="adj"/>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23" title="Chart"/>
          <p:cNvPicPr preferRelativeResize="0"/>
          <p:nvPr/>
        </p:nvPicPr>
        <p:blipFill>
          <a:blip r:embed="rId4">
            <a:alphaModFix/>
          </a:blip>
          <a:stretch>
            <a:fillRect/>
          </a:stretch>
        </p:blipFill>
        <p:spPr>
          <a:xfrm>
            <a:off x="2521326" y="1585425"/>
            <a:ext cx="3393074" cy="22347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pSp>
        <p:nvGrpSpPr>
          <p:cNvPr id="206" name="Google Shape;206;p24"/>
          <p:cNvGrpSpPr/>
          <p:nvPr/>
        </p:nvGrpSpPr>
        <p:grpSpPr>
          <a:xfrm>
            <a:off x="0" y="-12"/>
            <a:ext cx="9155250" cy="1301425"/>
            <a:chOff x="-3750" y="-25"/>
            <a:chExt cx="9155250" cy="1301425"/>
          </a:xfrm>
        </p:grpSpPr>
        <p:sp>
          <p:nvSpPr>
            <p:cNvPr id="207" name="Google Shape;207;p24"/>
            <p:cNvSpPr/>
            <p:nvPr/>
          </p:nvSpPr>
          <p:spPr>
            <a:xfrm>
              <a:off x="0" y="0"/>
              <a:ext cx="9151500" cy="1301400"/>
            </a:xfrm>
            <a:prstGeom prst="rect">
              <a:avLst/>
            </a:prstGeom>
            <a:solidFill>
              <a:srgbClr val="ABE3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8" name="Google Shape;208;p24"/>
            <p:cNvPicPr preferRelativeResize="0"/>
            <p:nvPr/>
          </p:nvPicPr>
          <p:blipFill>
            <a:blip r:embed="rId3">
              <a:alphaModFix/>
            </a:blip>
            <a:stretch>
              <a:fillRect/>
            </a:stretch>
          </p:blipFill>
          <p:spPr>
            <a:xfrm>
              <a:off x="167494" y="144282"/>
              <a:ext cx="1633750" cy="1012825"/>
            </a:xfrm>
            <a:prstGeom prst="rect">
              <a:avLst/>
            </a:prstGeom>
            <a:noFill/>
            <a:ln>
              <a:noFill/>
            </a:ln>
          </p:spPr>
        </p:pic>
        <p:sp>
          <p:nvSpPr>
            <p:cNvPr id="209" name="Google Shape;209;p24"/>
            <p:cNvSpPr/>
            <p:nvPr/>
          </p:nvSpPr>
          <p:spPr>
            <a:xfrm>
              <a:off x="1895981" y="241813"/>
              <a:ext cx="7163901" cy="817764"/>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chemeClr val="lt1"/>
                  </a:solidFill>
                  <a:latin typeface="Bitter"/>
                </a:rPr>
                <a:t>How Do You Feel Your Future Oppourtunities </a:t>
              </a:r>
              <a:br>
                <a:rPr b="1" i="0">
                  <a:ln cap="flat" cmpd="sng" w="9525">
                    <a:solidFill>
                      <a:schemeClr val="dk1"/>
                    </a:solidFill>
                    <a:prstDash val="solid"/>
                    <a:round/>
                    <a:headEnd len="sm" w="sm" type="none"/>
                    <a:tailEnd len="sm" w="sm" type="none"/>
                  </a:ln>
                  <a:solidFill>
                    <a:schemeClr val="lt1"/>
                  </a:solidFill>
                  <a:latin typeface="Bitter"/>
                </a:rPr>
              </a:br>
              <a:r>
                <a:rPr b="1" i="0">
                  <a:ln cap="flat" cmpd="sng" w="9525">
                    <a:solidFill>
                      <a:schemeClr val="dk1"/>
                    </a:solidFill>
                    <a:prstDash val="solid"/>
                    <a:round/>
                    <a:headEnd len="sm" w="sm" type="none"/>
                    <a:tailEnd len="sm" w="sm" type="none"/>
                  </a:ln>
                  <a:solidFill>
                    <a:schemeClr val="lt1"/>
                  </a:solidFill>
                  <a:latin typeface="Bitter"/>
                </a:rPr>
                <a:t>Have Been Affected By The Pandemic?</a:t>
              </a:r>
            </a:p>
          </p:txBody>
        </p:sp>
        <p:sp>
          <p:nvSpPr>
            <p:cNvPr id="210" name="Google Shape;210;p24"/>
            <p:cNvSpPr/>
            <p:nvPr/>
          </p:nvSpPr>
          <p:spPr>
            <a:xfrm>
              <a:off x="0" y="1268400"/>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4"/>
            <p:cNvSpPr/>
            <p:nvPr/>
          </p:nvSpPr>
          <p:spPr>
            <a:xfrm>
              <a:off x="-3750" y="-25"/>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12" name="Google Shape;212;p24"/>
          <p:cNvGraphicFramePr/>
          <p:nvPr/>
        </p:nvGraphicFramePr>
        <p:xfrm>
          <a:off x="351625" y="1585413"/>
          <a:ext cx="3000000" cy="3000000"/>
        </p:xfrm>
        <a:graphic>
          <a:graphicData uri="http://schemas.openxmlformats.org/drawingml/2006/table">
            <a:tbl>
              <a:tblPr>
                <a:noFill/>
                <a:tableStyleId>{FEE413D6-A735-45B1-BAB5-C789E0CD9964}</a:tableStyleId>
              </a:tblPr>
              <a:tblGrid>
                <a:gridCol w="2470925"/>
              </a:tblGrid>
              <a:tr h="304775">
                <a:tc>
                  <a:txBody>
                    <a:bodyPr/>
                    <a:lstStyle/>
                    <a:p>
                      <a:pPr indent="0" lvl="0" marL="0" rtl="0" algn="l">
                        <a:spcBef>
                          <a:spcPts val="0"/>
                        </a:spcBef>
                        <a:spcAft>
                          <a:spcPts val="0"/>
                        </a:spcAft>
                        <a:buNone/>
                      </a:pPr>
                      <a:r>
                        <a:rPr b="1" lang="en" sz="800">
                          <a:solidFill>
                            <a:schemeClr val="lt1"/>
                          </a:solidFill>
                          <a:latin typeface="Bitter"/>
                          <a:ea typeface="Bitter"/>
                          <a:cs typeface="Bitter"/>
                          <a:sym typeface="Bitter"/>
                        </a:rPr>
                        <a:t>Reasons for greater opportunities </a:t>
                      </a:r>
                      <a:endParaRPr b="1" sz="800">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6AA84F"/>
                    </a:solidFill>
                  </a:tcPr>
                </a:tc>
              </a:tr>
              <a:tr h="304775">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More time to think about the future</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304775">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Improved work ethic as a result of independence</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304775">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Online opportunities</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bl>
          </a:graphicData>
        </a:graphic>
      </p:graphicFrame>
      <p:graphicFrame>
        <p:nvGraphicFramePr>
          <p:cNvPr id="213" name="Google Shape;213;p24"/>
          <p:cNvGraphicFramePr/>
          <p:nvPr/>
        </p:nvGraphicFramePr>
        <p:xfrm>
          <a:off x="351625" y="2804525"/>
          <a:ext cx="3000000" cy="3000000"/>
        </p:xfrm>
        <a:graphic>
          <a:graphicData uri="http://schemas.openxmlformats.org/drawingml/2006/table">
            <a:tbl>
              <a:tblPr>
                <a:noFill/>
                <a:tableStyleId>{FEE413D6-A735-45B1-BAB5-C789E0CD9964}</a:tableStyleId>
              </a:tblPr>
              <a:tblGrid>
                <a:gridCol w="2470925"/>
              </a:tblGrid>
              <a:tr h="152675">
                <a:tc>
                  <a:txBody>
                    <a:bodyPr/>
                    <a:lstStyle/>
                    <a:p>
                      <a:pPr indent="0" lvl="0" marL="0" rtl="0" algn="l">
                        <a:spcBef>
                          <a:spcPts val="0"/>
                        </a:spcBef>
                        <a:spcAft>
                          <a:spcPts val="0"/>
                        </a:spcAft>
                        <a:buNone/>
                      </a:pPr>
                      <a:r>
                        <a:rPr b="1" lang="en" sz="800">
                          <a:solidFill>
                            <a:schemeClr val="lt1"/>
                          </a:solidFill>
                          <a:latin typeface="Bitter"/>
                          <a:ea typeface="Bitter"/>
                          <a:cs typeface="Bitter"/>
                          <a:sym typeface="Bitter"/>
                        </a:rPr>
                        <a:t>Reasons for fewer opportunities</a:t>
                      </a:r>
                      <a:endParaRPr b="1" sz="800">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CC0000"/>
                    </a:solidFill>
                  </a:tcPr>
                </a:tc>
              </a:tr>
              <a:tr h="158000">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Missed out on learning and learning time</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158000">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Not studying as hard due to lack of motivation</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152675">
                <a:tc>
                  <a:txBody>
                    <a:bodyPr/>
                    <a:lstStyle/>
                    <a:p>
                      <a:pPr indent="0" lvl="0" marL="0" rtl="0" algn="l">
                        <a:lnSpc>
                          <a:spcPct val="115000"/>
                        </a:lnSpc>
                        <a:spcBef>
                          <a:spcPts val="0"/>
                        </a:spcBef>
                        <a:spcAft>
                          <a:spcPts val="1200"/>
                        </a:spcAft>
                        <a:buNone/>
                      </a:pPr>
                      <a:r>
                        <a:rPr lang="en" sz="800">
                          <a:latin typeface="Bitter"/>
                          <a:ea typeface="Bitter"/>
                          <a:cs typeface="Bitter"/>
                          <a:sym typeface="Bitter"/>
                        </a:rPr>
                        <a:t>Missing out on key life skills</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1898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Worried about getting lower grades</a:t>
                      </a:r>
                      <a:endParaRPr sz="800">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35712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Missing out on opportunities after school such as work, apprenticeships, universities, volunteering, summer school</a:t>
                      </a:r>
                      <a:endParaRPr b="1"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bl>
          </a:graphicData>
        </a:graphic>
      </p:graphicFrame>
      <p:pic>
        <p:nvPicPr>
          <p:cNvPr id="214" name="Google Shape;214;p24" title="Chart"/>
          <p:cNvPicPr preferRelativeResize="0"/>
          <p:nvPr/>
        </p:nvPicPr>
        <p:blipFill>
          <a:blip r:embed="rId4">
            <a:alphaModFix/>
          </a:blip>
          <a:stretch>
            <a:fillRect/>
          </a:stretch>
        </p:blipFill>
        <p:spPr>
          <a:xfrm>
            <a:off x="3279750" y="1509225"/>
            <a:ext cx="3963824" cy="2613185"/>
          </a:xfrm>
          <a:prstGeom prst="rect">
            <a:avLst/>
          </a:prstGeom>
          <a:noFill/>
          <a:ln>
            <a:noFill/>
          </a:ln>
        </p:spPr>
      </p:pic>
      <p:pic>
        <p:nvPicPr>
          <p:cNvPr id="215" name="Google Shape;215;p24" title="Chart"/>
          <p:cNvPicPr preferRelativeResize="0"/>
          <p:nvPr/>
        </p:nvPicPr>
        <p:blipFill>
          <a:blip r:embed="rId5">
            <a:alphaModFix/>
          </a:blip>
          <a:stretch>
            <a:fillRect/>
          </a:stretch>
        </p:blipFill>
        <p:spPr>
          <a:xfrm>
            <a:off x="6397973" y="3885473"/>
            <a:ext cx="1849202" cy="1219101"/>
          </a:xfrm>
          <a:prstGeom prst="rect">
            <a:avLst/>
          </a:prstGeom>
          <a:noFill/>
          <a:ln>
            <a:noFill/>
          </a:ln>
        </p:spPr>
      </p:pic>
      <p:sp>
        <p:nvSpPr>
          <p:cNvPr id="216" name="Google Shape;216;p24"/>
          <p:cNvSpPr/>
          <p:nvPr/>
        </p:nvSpPr>
        <p:spPr>
          <a:xfrm rot="10800000">
            <a:off x="8186332" y="4178332"/>
            <a:ext cx="969900" cy="969900"/>
          </a:xfrm>
          <a:prstGeom prst="diagStripe">
            <a:avLst>
              <a:gd fmla="val 50000" name="adj"/>
            </a:avLst>
          </a:prstGeom>
          <a:solidFill>
            <a:srgbClr val="ABE3C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4"/>
          <p:cNvSpPr/>
          <p:nvPr/>
        </p:nvSpPr>
        <p:spPr>
          <a:xfrm rot="10800000">
            <a:off x="7969650" y="3961800"/>
            <a:ext cx="1181700" cy="1181700"/>
          </a:xfrm>
          <a:prstGeom prst="diagStripe">
            <a:avLst>
              <a:gd fmla="val 50000" name="adj"/>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should continue post pandemic?</a:t>
            </a:r>
            <a:endParaRPr/>
          </a:p>
        </p:txBody>
      </p:sp>
      <p:graphicFrame>
        <p:nvGraphicFramePr>
          <p:cNvPr id="223" name="Google Shape;223;p25"/>
          <p:cNvGraphicFramePr/>
          <p:nvPr/>
        </p:nvGraphicFramePr>
        <p:xfrm>
          <a:off x="2384638" y="2022163"/>
          <a:ext cx="3000000" cy="3000000"/>
        </p:xfrm>
        <a:graphic>
          <a:graphicData uri="http://schemas.openxmlformats.org/drawingml/2006/table">
            <a:tbl>
              <a:tblPr>
                <a:noFill/>
                <a:tableStyleId>{FEE413D6-A735-45B1-BAB5-C789E0CD9964}</a:tableStyleId>
              </a:tblPr>
              <a:tblGrid>
                <a:gridCol w="4374700"/>
              </a:tblGrid>
              <a:tr h="396200">
                <a:tc>
                  <a:txBody>
                    <a:bodyPr/>
                    <a:lstStyle/>
                    <a:p>
                      <a:pPr indent="0" lvl="0" marL="0" rtl="0" algn="l">
                        <a:spcBef>
                          <a:spcPts val="0"/>
                        </a:spcBef>
                        <a:spcAft>
                          <a:spcPts val="0"/>
                        </a:spcAft>
                        <a:buNone/>
                      </a:pPr>
                      <a:r>
                        <a:rPr b="1" lang="en">
                          <a:solidFill>
                            <a:schemeClr val="lt1"/>
                          </a:solidFill>
                          <a:latin typeface="Bitter"/>
                          <a:ea typeface="Bitter"/>
                          <a:cs typeface="Bitter"/>
                          <a:sym typeface="Bitter"/>
                        </a:rPr>
                        <a:t>Things students wish to continue after pandemic</a:t>
                      </a:r>
                      <a:endParaRPr b="1">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6AA84F"/>
                    </a:solidFill>
                  </a:tcPr>
                </a:tc>
              </a:tr>
              <a:tr h="396200">
                <a:tc>
                  <a:txBody>
                    <a:bodyPr/>
                    <a:lstStyle/>
                    <a:p>
                      <a:pPr indent="0" lvl="0" marL="0" rtl="0" algn="l">
                        <a:lnSpc>
                          <a:spcPct val="115000"/>
                        </a:lnSpc>
                        <a:spcBef>
                          <a:spcPts val="0"/>
                        </a:spcBef>
                        <a:spcAft>
                          <a:spcPts val="1200"/>
                        </a:spcAft>
                        <a:buNone/>
                      </a:pPr>
                      <a:r>
                        <a:rPr lang="en">
                          <a:latin typeface="Bitter"/>
                          <a:ea typeface="Bitter"/>
                          <a:cs typeface="Bitter"/>
                          <a:sym typeface="Bitter"/>
                        </a:rPr>
                        <a:t>Greater mental health and well being awareness</a:t>
                      </a:r>
                      <a:endParaRPr>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396200">
                <a:tc>
                  <a:txBody>
                    <a:bodyPr/>
                    <a:lstStyle/>
                    <a:p>
                      <a:pPr indent="0" lvl="0" marL="0" rtl="0" algn="l">
                        <a:lnSpc>
                          <a:spcPct val="115000"/>
                        </a:lnSpc>
                        <a:spcBef>
                          <a:spcPts val="0"/>
                        </a:spcBef>
                        <a:spcAft>
                          <a:spcPts val="1200"/>
                        </a:spcAft>
                        <a:buNone/>
                      </a:pPr>
                      <a:r>
                        <a:rPr lang="en">
                          <a:latin typeface="Bitter"/>
                          <a:ea typeface="Bitter"/>
                          <a:cs typeface="Bitter"/>
                          <a:sym typeface="Bitter"/>
                        </a:rPr>
                        <a:t>Cleanliness and increase in general hygiene</a:t>
                      </a:r>
                      <a:endParaRPr>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396200">
                <a:tc>
                  <a:txBody>
                    <a:bodyPr/>
                    <a:lstStyle/>
                    <a:p>
                      <a:pPr indent="0" lvl="0" marL="0" rtl="0" algn="l">
                        <a:lnSpc>
                          <a:spcPct val="115000"/>
                        </a:lnSpc>
                        <a:spcBef>
                          <a:spcPts val="0"/>
                        </a:spcBef>
                        <a:spcAft>
                          <a:spcPts val="1200"/>
                        </a:spcAft>
                        <a:buNone/>
                      </a:pPr>
                      <a:r>
                        <a:rPr lang="en">
                          <a:latin typeface="Bitter"/>
                          <a:ea typeface="Bitter"/>
                          <a:cs typeface="Bitter"/>
                          <a:sym typeface="Bitter"/>
                        </a:rPr>
                        <a:t>Recording lessons </a:t>
                      </a:r>
                      <a:endParaRPr>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396200">
                <a:tc>
                  <a:txBody>
                    <a:bodyPr/>
                    <a:lstStyle/>
                    <a:p>
                      <a:pPr indent="0" lvl="0" marL="0" rtl="0" algn="l">
                        <a:lnSpc>
                          <a:spcPct val="115000"/>
                        </a:lnSpc>
                        <a:spcBef>
                          <a:spcPts val="0"/>
                        </a:spcBef>
                        <a:spcAft>
                          <a:spcPts val="1200"/>
                        </a:spcAft>
                        <a:buNone/>
                      </a:pPr>
                      <a:r>
                        <a:rPr lang="en">
                          <a:latin typeface="Bitter"/>
                          <a:ea typeface="Bitter"/>
                          <a:cs typeface="Bitter"/>
                          <a:sym typeface="Bitter"/>
                        </a:rPr>
                        <a:t>Use of Microsoft Teams as a platform</a:t>
                      </a:r>
                      <a:endParaRPr>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396200">
                <a:tc>
                  <a:txBody>
                    <a:bodyPr/>
                    <a:lstStyle/>
                    <a:p>
                      <a:pPr indent="0" lvl="0" marL="0" rtl="0" algn="l">
                        <a:lnSpc>
                          <a:spcPct val="115000"/>
                        </a:lnSpc>
                        <a:spcBef>
                          <a:spcPts val="0"/>
                        </a:spcBef>
                        <a:spcAft>
                          <a:spcPts val="1200"/>
                        </a:spcAft>
                        <a:buNone/>
                      </a:pPr>
                      <a:r>
                        <a:rPr lang="en">
                          <a:latin typeface="Bitter"/>
                          <a:ea typeface="Bitter"/>
                          <a:cs typeface="Bitter"/>
                          <a:sym typeface="Bitter"/>
                        </a:rPr>
                        <a:t>Using computers more actively</a:t>
                      </a:r>
                      <a:endParaRPr>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bl>
          </a:graphicData>
        </a:graphic>
      </p:graphicFrame>
      <p:grpSp>
        <p:nvGrpSpPr>
          <p:cNvPr id="224" name="Google Shape;224;p25"/>
          <p:cNvGrpSpPr/>
          <p:nvPr/>
        </p:nvGrpSpPr>
        <p:grpSpPr>
          <a:xfrm>
            <a:off x="0" y="-12"/>
            <a:ext cx="9155250" cy="1301425"/>
            <a:chOff x="-3750" y="-25"/>
            <a:chExt cx="9155250" cy="1301425"/>
          </a:xfrm>
        </p:grpSpPr>
        <p:sp>
          <p:nvSpPr>
            <p:cNvPr id="225" name="Google Shape;225;p25"/>
            <p:cNvSpPr/>
            <p:nvPr/>
          </p:nvSpPr>
          <p:spPr>
            <a:xfrm>
              <a:off x="0" y="0"/>
              <a:ext cx="9151500" cy="1301400"/>
            </a:xfrm>
            <a:prstGeom prst="rect">
              <a:avLst/>
            </a:prstGeom>
            <a:solidFill>
              <a:srgbClr val="ABE3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6" name="Google Shape;226;p25"/>
            <p:cNvPicPr preferRelativeResize="0"/>
            <p:nvPr/>
          </p:nvPicPr>
          <p:blipFill>
            <a:blip r:embed="rId3">
              <a:alphaModFix/>
            </a:blip>
            <a:stretch>
              <a:fillRect/>
            </a:stretch>
          </p:blipFill>
          <p:spPr>
            <a:xfrm>
              <a:off x="167494" y="144282"/>
              <a:ext cx="1633750" cy="1012825"/>
            </a:xfrm>
            <a:prstGeom prst="rect">
              <a:avLst/>
            </a:prstGeom>
            <a:noFill/>
            <a:ln>
              <a:noFill/>
            </a:ln>
          </p:spPr>
        </p:pic>
        <p:sp>
          <p:nvSpPr>
            <p:cNvPr id="227" name="Google Shape;227;p25"/>
            <p:cNvSpPr/>
            <p:nvPr/>
          </p:nvSpPr>
          <p:spPr>
            <a:xfrm>
              <a:off x="2318306" y="559288"/>
              <a:ext cx="6218709" cy="270203"/>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chemeClr val="lt1"/>
                  </a:solidFill>
                  <a:latin typeface="Bitter"/>
                </a:rPr>
                <a:t>What Should Continue Post Pandemic?</a:t>
              </a:r>
            </a:p>
          </p:txBody>
        </p:sp>
        <p:sp>
          <p:nvSpPr>
            <p:cNvPr id="228" name="Google Shape;228;p25"/>
            <p:cNvSpPr/>
            <p:nvPr/>
          </p:nvSpPr>
          <p:spPr>
            <a:xfrm>
              <a:off x="0" y="1268400"/>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
            <p:cNvSpPr/>
            <p:nvPr/>
          </p:nvSpPr>
          <p:spPr>
            <a:xfrm>
              <a:off x="-3750" y="-25"/>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0" name="Google Shape;230;p25"/>
          <p:cNvSpPr/>
          <p:nvPr/>
        </p:nvSpPr>
        <p:spPr>
          <a:xfrm rot="10800000">
            <a:off x="8186332" y="4178332"/>
            <a:ext cx="969900" cy="969900"/>
          </a:xfrm>
          <a:prstGeom prst="diagStripe">
            <a:avLst>
              <a:gd fmla="val 50000" name="adj"/>
            </a:avLst>
          </a:prstGeom>
          <a:solidFill>
            <a:srgbClr val="ABE3C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5"/>
          <p:cNvSpPr/>
          <p:nvPr/>
        </p:nvSpPr>
        <p:spPr>
          <a:xfrm rot="10800000">
            <a:off x="7969650" y="3961800"/>
            <a:ext cx="1181700" cy="1181700"/>
          </a:xfrm>
          <a:prstGeom prst="diagStripe">
            <a:avLst>
              <a:gd fmla="val 50000" name="adj"/>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0" l="0" r="5642" t="0"/>
          <a:stretch/>
        </p:blipFill>
        <p:spPr>
          <a:xfrm>
            <a:off x="344650" y="1764150"/>
            <a:ext cx="2006300" cy="2837699"/>
          </a:xfrm>
          <a:prstGeom prst="rect">
            <a:avLst/>
          </a:prstGeom>
          <a:noFill/>
          <a:ln>
            <a:noFill/>
          </a:ln>
        </p:spPr>
      </p:pic>
      <p:sp>
        <p:nvSpPr>
          <p:cNvPr id="60" name="Google Shape;60;p14"/>
          <p:cNvSpPr txBox="1"/>
          <p:nvPr>
            <p:ph idx="1" type="body"/>
          </p:nvPr>
        </p:nvSpPr>
        <p:spPr>
          <a:xfrm>
            <a:off x="2824800" y="1970275"/>
            <a:ext cx="5488800" cy="2520900"/>
          </a:xfrm>
          <a:prstGeom prst="rect">
            <a:avLst/>
          </a:prstGeom>
          <a:noFill/>
        </p:spPr>
        <p:txBody>
          <a:bodyPr anchorCtr="0" anchor="t" bIns="91425" lIns="91425" spcFirstLastPara="1" rIns="91425" wrap="square" tIns="91425">
            <a:normAutofit fontScale="25000" lnSpcReduction="20000"/>
          </a:bodyPr>
          <a:lstStyle/>
          <a:p>
            <a:pPr indent="457200" lvl="0" marL="0" rtl="0" algn="just">
              <a:spcBef>
                <a:spcPts val="1200"/>
              </a:spcBef>
              <a:spcAft>
                <a:spcPts val="0"/>
              </a:spcAft>
              <a:buNone/>
            </a:pPr>
            <a:r>
              <a:rPr b="1" lang="en" sz="5600">
                <a:solidFill>
                  <a:schemeClr val="dk1"/>
                </a:solidFill>
                <a:latin typeface="Bitter"/>
                <a:ea typeface="Bitter"/>
                <a:cs typeface="Bitter"/>
                <a:sym typeface="Bitter"/>
              </a:rPr>
              <a:t>COVID: The Effect on Youth is an alternative to the Medway Youth Council's annual conference which has 3 key stages. </a:t>
            </a:r>
            <a:endParaRPr b="1" sz="5600">
              <a:solidFill>
                <a:schemeClr val="dk1"/>
              </a:solidFill>
              <a:latin typeface="Bitter"/>
              <a:ea typeface="Bitter"/>
              <a:cs typeface="Bitter"/>
              <a:sym typeface="Bitter"/>
            </a:endParaRPr>
          </a:p>
          <a:p>
            <a:pPr indent="457200" lvl="0" marL="0" rtl="0" algn="just">
              <a:spcBef>
                <a:spcPts val="1200"/>
              </a:spcBef>
              <a:spcAft>
                <a:spcPts val="0"/>
              </a:spcAft>
              <a:buNone/>
            </a:pPr>
            <a:r>
              <a:rPr b="1" lang="en" sz="5600">
                <a:solidFill>
                  <a:schemeClr val="dk1"/>
                </a:solidFill>
                <a:latin typeface="Bitter"/>
                <a:ea typeface="Bitter"/>
                <a:cs typeface="Bitter"/>
                <a:sym typeface="Bitter"/>
              </a:rPr>
              <a:t>It is looking at how the pandemic has impacted young people’s mental wellbeing and their futures. </a:t>
            </a:r>
            <a:endParaRPr b="1" sz="5600">
              <a:solidFill>
                <a:schemeClr val="dk1"/>
              </a:solidFill>
              <a:latin typeface="Bitter"/>
              <a:ea typeface="Bitter"/>
              <a:cs typeface="Bitter"/>
              <a:sym typeface="Bitter"/>
            </a:endParaRPr>
          </a:p>
          <a:p>
            <a:pPr indent="457200" lvl="0" marL="0" rtl="0" algn="just">
              <a:spcBef>
                <a:spcPts val="1200"/>
              </a:spcBef>
              <a:spcAft>
                <a:spcPts val="0"/>
              </a:spcAft>
              <a:buNone/>
            </a:pPr>
            <a:r>
              <a:rPr b="1" lang="en" sz="5600">
                <a:solidFill>
                  <a:schemeClr val="dk1"/>
                </a:solidFill>
                <a:latin typeface="Bitter"/>
                <a:ea typeface="Bitter"/>
                <a:cs typeface="Bitter"/>
                <a:sym typeface="Bitter"/>
              </a:rPr>
              <a:t>This presentation details the headline results. </a:t>
            </a:r>
            <a:r>
              <a:rPr b="1" lang="en" sz="5600">
                <a:solidFill>
                  <a:schemeClr val="dk1"/>
                </a:solidFill>
                <a:latin typeface="Bitter"/>
                <a:ea typeface="Bitter"/>
                <a:cs typeface="Bitter"/>
                <a:sym typeface="Bitter"/>
              </a:rPr>
              <a:t>The Medway Youth Council will produce a report which will be made available to everyone to access which discusses the findings of “COVID: The Effect on Youth”.</a:t>
            </a:r>
            <a:endParaRPr b="1" sz="5600">
              <a:solidFill>
                <a:schemeClr val="dk1"/>
              </a:solidFill>
              <a:latin typeface="Bitter"/>
              <a:ea typeface="Bitter"/>
              <a:cs typeface="Bitter"/>
              <a:sym typeface="Bitter"/>
            </a:endParaRPr>
          </a:p>
          <a:p>
            <a:pPr indent="0" lvl="0" marL="0" rtl="0" algn="just">
              <a:spcBef>
                <a:spcPts val="1200"/>
              </a:spcBef>
              <a:spcAft>
                <a:spcPts val="0"/>
              </a:spcAft>
              <a:buNone/>
            </a:pPr>
            <a:r>
              <a:rPr b="1" lang="en" sz="5600">
                <a:solidFill>
                  <a:schemeClr val="dk1"/>
                </a:solidFill>
                <a:latin typeface="Bitter"/>
                <a:ea typeface="Bitter"/>
                <a:cs typeface="Bitter"/>
                <a:sym typeface="Bitter"/>
              </a:rPr>
              <a:t>	</a:t>
            </a:r>
            <a:endParaRPr b="1" sz="5600">
              <a:solidFill>
                <a:schemeClr val="dk1"/>
              </a:solidFill>
              <a:latin typeface="Bitter"/>
              <a:ea typeface="Bitter"/>
              <a:cs typeface="Bitter"/>
              <a:sym typeface="Bitter"/>
            </a:endParaRPr>
          </a:p>
          <a:p>
            <a:pPr indent="0" lvl="0" marL="0" rtl="0" algn="just">
              <a:spcBef>
                <a:spcPts val="1200"/>
              </a:spcBef>
              <a:spcAft>
                <a:spcPts val="0"/>
              </a:spcAft>
              <a:buNone/>
            </a:pPr>
            <a:r>
              <a:t/>
            </a:r>
            <a:endParaRPr sz="1200">
              <a:solidFill>
                <a:schemeClr val="lt1"/>
              </a:solidFill>
              <a:latin typeface="Bitter"/>
              <a:ea typeface="Bitter"/>
              <a:cs typeface="Bitter"/>
              <a:sym typeface="Bitter"/>
            </a:endParaRPr>
          </a:p>
          <a:p>
            <a:pPr indent="0" lvl="0" marL="0" rtl="0" algn="just">
              <a:spcBef>
                <a:spcPts val="1200"/>
              </a:spcBef>
              <a:spcAft>
                <a:spcPts val="0"/>
              </a:spcAft>
              <a:buNone/>
            </a:pPr>
            <a:r>
              <a:t/>
            </a:r>
            <a:endParaRPr sz="1200">
              <a:solidFill>
                <a:schemeClr val="dk1"/>
              </a:solidFill>
              <a:latin typeface="Bitter"/>
              <a:ea typeface="Bitter"/>
              <a:cs typeface="Bitter"/>
              <a:sym typeface="Bitter"/>
            </a:endParaRPr>
          </a:p>
          <a:p>
            <a:pPr indent="0" lvl="0" marL="0" rtl="0" algn="just">
              <a:spcBef>
                <a:spcPts val="1200"/>
              </a:spcBef>
              <a:spcAft>
                <a:spcPts val="0"/>
              </a:spcAft>
              <a:buNone/>
            </a:pPr>
            <a:r>
              <a:t/>
            </a:r>
            <a:endParaRPr sz="1200">
              <a:solidFill>
                <a:schemeClr val="dk1"/>
              </a:solidFill>
              <a:latin typeface="Bitter"/>
              <a:ea typeface="Bitter"/>
              <a:cs typeface="Bitter"/>
              <a:sym typeface="Bitter"/>
            </a:endParaRPr>
          </a:p>
          <a:p>
            <a:pPr indent="0" lvl="0" marL="0" rtl="0" algn="just">
              <a:spcBef>
                <a:spcPts val="1200"/>
              </a:spcBef>
              <a:spcAft>
                <a:spcPts val="0"/>
              </a:spcAft>
              <a:buNone/>
            </a:pPr>
            <a:r>
              <a:t/>
            </a:r>
            <a:endParaRPr sz="1200">
              <a:solidFill>
                <a:schemeClr val="dk1"/>
              </a:solidFill>
              <a:latin typeface="Bitter"/>
              <a:ea typeface="Bitter"/>
              <a:cs typeface="Bitter"/>
              <a:sym typeface="Bitter"/>
            </a:endParaRPr>
          </a:p>
          <a:p>
            <a:pPr indent="0" lvl="0" marL="0" rtl="0" algn="just">
              <a:spcBef>
                <a:spcPts val="1200"/>
              </a:spcBef>
              <a:spcAft>
                <a:spcPts val="0"/>
              </a:spcAft>
              <a:buNone/>
            </a:pPr>
            <a:r>
              <a:t/>
            </a:r>
            <a:endParaRPr sz="1200">
              <a:solidFill>
                <a:schemeClr val="dk1"/>
              </a:solidFill>
              <a:latin typeface="Bitter"/>
              <a:ea typeface="Bitter"/>
              <a:cs typeface="Bitter"/>
              <a:sym typeface="Bitter"/>
            </a:endParaRPr>
          </a:p>
          <a:p>
            <a:pPr indent="0" lvl="0" marL="0" rtl="0" algn="just">
              <a:spcBef>
                <a:spcPts val="1200"/>
              </a:spcBef>
              <a:spcAft>
                <a:spcPts val="1200"/>
              </a:spcAft>
              <a:buNone/>
            </a:pPr>
            <a:r>
              <a:t/>
            </a:r>
            <a:endParaRPr sz="1200">
              <a:solidFill>
                <a:schemeClr val="dk1"/>
              </a:solidFill>
              <a:latin typeface="Open Sans"/>
              <a:ea typeface="Open Sans"/>
              <a:cs typeface="Open Sans"/>
              <a:sym typeface="Open Sans"/>
            </a:endParaRPr>
          </a:p>
        </p:txBody>
      </p:sp>
      <p:grpSp>
        <p:nvGrpSpPr>
          <p:cNvPr id="61" name="Google Shape;61;p14"/>
          <p:cNvGrpSpPr/>
          <p:nvPr/>
        </p:nvGrpSpPr>
        <p:grpSpPr>
          <a:xfrm>
            <a:off x="0" y="0"/>
            <a:ext cx="9156232" cy="5148232"/>
            <a:chOff x="0" y="0"/>
            <a:chExt cx="9156232" cy="5148232"/>
          </a:xfrm>
        </p:grpSpPr>
        <p:sp>
          <p:nvSpPr>
            <p:cNvPr id="62" name="Google Shape;62;p14"/>
            <p:cNvSpPr/>
            <p:nvPr/>
          </p:nvSpPr>
          <p:spPr>
            <a:xfrm>
              <a:off x="0" y="0"/>
              <a:ext cx="9151500" cy="1301400"/>
            </a:xfrm>
            <a:prstGeom prst="rect">
              <a:avLst/>
            </a:prstGeom>
            <a:solidFill>
              <a:srgbClr val="ABE3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4"/>
            <p:cNvPicPr preferRelativeResize="0"/>
            <p:nvPr/>
          </p:nvPicPr>
          <p:blipFill>
            <a:blip r:embed="rId4">
              <a:alphaModFix/>
            </a:blip>
            <a:stretch>
              <a:fillRect/>
            </a:stretch>
          </p:blipFill>
          <p:spPr>
            <a:xfrm>
              <a:off x="167494" y="144282"/>
              <a:ext cx="1633750" cy="1012825"/>
            </a:xfrm>
            <a:prstGeom prst="rect">
              <a:avLst/>
            </a:prstGeom>
            <a:noFill/>
            <a:ln>
              <a:noFill/>
            </a:ln>
          </p:spPr>
        </p:pic>
        <p:sp>
          <p:nvSpPr>
            <p:cNvPr id="64" name="Google Shape;64;p14"/>
            <p:cNvSpPr/>
            <p:nvPr/>
          </p:nvSpPr>
          <p:spPr>
            <a:xfrm>
              <a:off x="1914725" y="483950"/>
              <a:ext cx="7072338" cy="333500"/>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rgbClr val="FFFFFF"/>
                  </a:solidFill>
                  <a:latin typeface="Bitter"/>
                </a:rPr>
                <a:t>What Is COVID: The Effect On Youth?</a:t>
              </a:r>
            </a:p>
          </p:txBody>
        </p:sp>
        <p:sp>
          <p:nvSpPr>
            <p:cNvPr id="65" name="Google Shape;65;p14"/>
            <p:cNvSpPr/>
            <p:nvPr/>
          </p:nvSpPr>
          <p:spPr>
            <a:xfrm>
              <a:off x="0" y="1268400"/>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rot="10800000">
              <a:off x="8186332" y="4178332"/>
              <a:ext cx="969900" cy="9699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rot="10800000">
              <a:off x="7969650" y="3961800"/>
              <a:ext cx="1181700" cy="11817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14"/>
          <p:cNvSpPr/>
          <p:nvPr/>
        </p:nvSpPr>
        <p:spPr>
          <a:xfrm rot="10800000">
            <a:off x="8186332" y="4178332"/>
            <a:ext cx="969900" cy="969900"/>
          </a:xfrm>
          <a:prstGeom prst="diagStripe">
            <a:avLst>
              <a:gd fmla="val 50000" name="adj"/>
            </a:avLst>
          </a:prstGeom>
          <a:solidFill>
            <a:srgbClr val="ABE3C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rot="10800000">
            <a:off x="7969650" y="3961800"/>
            <a:ext cx="1181700" cy="1181700"/>
          </a:xfrm>
          <a:prstGeom prst="diagStripe">
            <a:avLst>
              <a:gd fmla="val 50000" name="adj"/>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248488" y="1654750"/>
            <a:ext cx="8659251" cy="2803275"/>
          </a:xfrm>
          <a:prstGeom prst="rect">
            <a:avLst/>
          </a:prstGeom>
          <a:noFill/>
          <a:ln>
            <a:noFill/>
          </a:ln>
        </p:spPr>
      </p:pic>
      <p:sp>
        <p:nvSpPr>
          <p:cNvPr id="75" name="Google Shape;75;p15"/>
          <p:cNvSpPr/>
          <p:nvPr/>
        </p:nvSpPr>
        <p:spPr>
          <a:xfrm>
            <a:off x="0" y="0"/>
            <a:ext cx="9151500" cy="1301400"/>
          </a:xfrm>
          <a:prstGeom prst="rect">
            <a:avLst/>
          </a:prstGeom>
          <a:solidFill>
            <a:srgbClr val="ABE3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 name="Google Shape;76;p15"/>
          <p:cNvPicPr preferRelativeResize="0"/>
          <p:nvPr/>
        </p:nvPicPr>
        <p:blipFill>
          <a:blip r:embed="rId4">
            <a:alphaModFix/>
          </a:blip>
          <a:stretch>
            <a:fillRect/>
          </a:stretch>
        </p:blipFill>
        <p:spPr>
          <a:xfrm>
            <a:off x="167494" y="144282"/>
            <a:ext cx="1633750" cy="1012825"/>
          </a:xfrm>
          <a:prstGeom prst="rect">
            <a:avLst/>
          </a:prstGeom>
          <a:noFill/>
          <a:ln>
            <a:noFill/>
          </a:ln>
        </p:spPr>
      </p:pic>
      <p:sp>
        <p:nvSpPr>
          <p:cNvPr id="77" name="Google Shape;77;p15"/>
          <p:cNvSpPr/>
          <p:nvPr/>
        </p:nvSpPr>
        <p:spPr>
          <a:xfrm>
            <a:off x="1914725" y="483950"/>
            <a:ext cx="2521835" cy="426278"/>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rgbClr val="FFFFFF"/>
                </a:solidFill>
                <a:latin typeface="Bitter"/>
              </a:rPr>
              <a:t>The 3 Stages:</a:t>
            </a:r>
          </a:p>
        </p:txBody>
      </p:sp>
      <p:sp>
        <p:nvSpPr>
          <p:cNvPr id="78" name="Google Shape;78;p15"/>
          <p:cNvSpPr/>
          <p:nvPr/>
        </p:nvSpPr>
        <p:spPr>
          <a:xfrm>
            <a:off x="0" y="1268400"/>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rot="10800000">
            <a:off x="8186332" y="4178332"/>
            <a:ext cx="969900" cy="969900"/>
          </a:xfrm>
          <a:prstGeom prst="diagStripe">
            <a:avLst>
              <a:gd fmla="val 50000" name="adj"/>
            </a:avLst>
          </a:prstGeom>
          <a:solidFill>
            <a:srgbClr val="ABE3C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rot="10800000">
            <a:off x="7969650" y="3961800"/>
            <a:ext cx="1181700" cy="1181700"/>
          </a:xfrm>
          <a:prstGeom prst="diagStripe">
            <a:avLst>
              <a:gd fmla="val 50000" name="adj"/>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idx="1" type="body"/>
          </p:nvPr>
        </p:nvSpPr>
        <p:spPr>
          <a:xfrm>
            <a:off x="1164750" y="1419727"/>
            <a:ext cx="6814500" cy="3136500"/>
          </a:xfrm>
          <a:prstGeom prst="rect">
            <a:avLst/>
          </a:prstGeom>
        </p:spPr>
        <p:txBody>
          <a:bodyPr anchorCtr="0" anchor="t" bIns="91425" lIns="91425" spcFirstLastPara="1" rIns="91425" wrap="square" tIns="91425">
            <a:normAutofit/>
          </a:bodyPr>
          <a:lstStyle/>
          <a:p>
            <a:pPr indent="457200" lvl="0" marL="0" rtl="0" algn="just">
              <a:spcBef>
                <a:spcPts val="1200"/>
              </a:spcBef>
              <a:spcAft>
                <a:spcPts val="0"/>
              </a:spcAft>
              <a:buNone/>
            </a:pPr>
            <a:r>
              <a:rPr b="1" lang="en" sz="1200">
                <a:solidFill>
                  <a:schemeClr val="dk1"/>
                </a:solidFill>
                <a:latin typeface="Bitter"/>
                <a:ea typeface="Bitter"/>
                <a:cs typeface="Bitter"/>
                <a:sym typeface="Bitter"/>
              </a:rPr>
              <a:t>The Medway Youth Council created a mental wellbeing support pack which was distributed to Young People across Medway. It was developed to help assist Young People with their mental wellbeing and to signpost organisations where they can </a:t>
            </a:r>
            <a:r>
              <a:rPr b="1" lang="en" sz="1200">
                <a:solidFill>
                  <a:schemeClr val="dk1"/>
                </a:solidFill>
                <a:latin typeface="Bitter"/>
                <a:ea typeface="Bitter"/>
                <a:cs typeface="Bitter"/>
                <a:sym typeface="Bitter"/>
              </a:rPr>
              <a:t>receive</a:t>
            </a:r>
            <a:r>
              <a:rPr b="1" lang="en" sz="1200">
                <a:solidFill>
                  <a:schemeClr val="dk1"/>
                </a:solidFill>
                <a:latin typeface="Bitter"/>
                <a:ea typeface="Bitter"/>
                <a:cs typeface="Bitter"/>
                <a:sym typeface="Bitter"/>
              </a:rPr>
              <a:t> support from. Alongside the mental wellbeing pack, the Medway Youth Council produced online content and promoted services that Young People can use.</a:t>
            </a:r>
            <a:endParaRPr b="1" sz="1200">
              <a:solidFill>
                <a:schemeClr val="dk1"/>
              </a:solidFill>
              <a:latin typeface="Bitter"/>
              <a:ea typeface="Bitter"/>
              <a:cs typeface="Bitter"/>
              <a:sym typeface="Bitter"/>
            </a:endParaRPr>
          </a:p>
          <a:p>
            <a:pPr indent="0" lvl="0" marL="0" rtl="0" algn="ctr">
              <a:spcBef>
                <a:spcPts val="1200"/>
              </a:spcBef>
              <a:spcAft>
                <a:spcPts val="0"/>
              </a:spcAft>
              <a:buClr>
                <a:schemeClr val="dk1"/>
              </a:buClr>
              <a:buSzPts val="1100"/>
              <a:buFont typeface="Arial"/>
              <a:buNone/>
            </a:pPr>
            <a:r>
              <a:rPr lang="en" sz="1200">
                <a:solidFill>
                  <a:schemeClr val="dk1"/>
                </a:solidFill>
                <a:latin typeface="Bitter"/>
                <a:ea typeface="Bitter"/>
                <a:cs typeface="Bitter"/>
                <a:sym typeface="Bitter"/>
              </a:rPr>
              <a:t>To download the mental wellbeing pack please go to: </a:t>
            </a:r>
            <a:r>
              <a:rPr lang="en" sz="1200" u="sng">
                <a:solidFill>
                  <a:schemeClr val="dk1"/>
                </a:solidFill>
                <a:latin typeface="Bitter"/>
                <a:ea typeface="Bitter"/>
                <a:cs typeface="Bitter"/>
                <a:sym typeface="Bitter"/>
              </a:rPr>
              <a:t>https://www.medwayyouthcouncil.co.uk/covid-the-effect-on-youth</a:t>
            </a:r>
            <a:endParaRPr sz="1200" u="sng">
              <a:solidFill>
                <a:schemeClr val="dk1"/>
              </a:solidFill>
              <a:latin typeface="Bitter"/>
              <a:ea typeface="Bitter"/>
              <a:cs typeface="Bitter"/>
              <a:sym typeface="Bitter"/>
            </a:endParaRPr>
          </a:p>
          <a:p>
            <a:pPr indent="0" lvl="0" marL="0" rtl="0" algn="l">
              <a:spcBef>
                <a:spcPts val="1200"/>
              </a:spcBef>
              <a:spcAft>
                <a:spcPts val="1200"/>
              </a:spcAft>
              <a:buNone/>
            </a:pPr>
            <a:r>
              <a:t/>
            </a:r>
            <a:endParaRPr b="1">
              <a:latin typeface="Bitter"/>
              <a:ea typeface="Bitter"/>
              <a:cs typeface="Bitter"/>
              <a:sym typeface="Bitter"/>
            </a:endParaRPr>
          </a:p>
        </p:txBody>
      </p:sp>
      <p:grpSp>
        <p:nvGrpSpPr>
          <p:cNvPr id="86" name="Google Shape;86;p16"/>
          <p:cNvGrpSpPr/>
          <p:nvPr/>
        </p:nvGrpSpPr>
        <p:grpSpPr>
          <a:xfrm>
            <a:off x="-1875" y="25"/>
            <a:ext cx="9151500" cy="1301400"/>
            <a:chOff x="-1875" y="25"/>
            <a:chExt cx="9151500" cy="1301400"/>
          </a:xfrm>
        </p:grpSpPr>
        <p:sp>
          <p:nvSpPr>
            <p:cNvPr id="87" name="Google Shape;87;p16"/>
            <p:cNvSpPr/>
            <p:nvPr/>
          </p:nvSpPr>
          <p:spPr>
            <a:xfrm>
              <a:off x="-1875" y="25"/>
              <a:ext cx="9151500" cy="1301400"/>
            </a:xfrm>
            <a:prstGeom prst="rect">
              <a:avLst/>
            </a:prstGeom>
            <a:solidFill>
              <a:srgbClr val="ABE3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6"/>
            <p:cNvPicPr preferRelativeResize="0"/>
            <p:nvPr/>
          </p:nvPicPr>
          <p:blipFill>
            <a:blip r:embed="rId3">
              <a:alphaModFix/>
            </a:blip>
            <a:stretch>
              <a:fillRect/>
            </a:stretch>
          </p:blipFill>
          <p:spPr>
            <a:xfrm>
              <a:off x="165619" y="144307"/>
              <a:ext cx="1633750" cy="1012825"/>
            </a:xfrm>
            <a:prstGeom prst="rect">
              <a:avLst/>
            </a:prstGeom>
            <a:noFill/>
            <a:ln>
              <a:noFill/>
            </a:ln>
          </p:spPr>
        </p:pic>
        <p:sp>
          <p:nvSpPr>
            <p:cNvPr id="89" name="Google Shape;89;p16"/>
            <p:cNvSpPr/>
            <p:nvPr/>
          </p:nvSpPr>
          <p:spPr>
            <a:xfrm>
              <a:off x="1912850" y="483975"/>
              <a:ext cx="6961585" cy="427114"/>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chemeClr val="lt1"/>
                  </a:solidFill>
                  <a:latin typeface="Bitter"/>
                </a:rPr>
                <a:t>The Mental Wellbeing support pack</a:t>
              </a:r>
            </a:p>
          </p:txBody>
        </p:sp>
        <p:sp>
          <p:nvSpPr>
            <p:cNvPr id="90" name="Google Shape;90;p16"/>
            <p:cNvSpPr/>
            <p:nvPr/>
          </p:nvSpPr>
          <p:spPr>
            <a:xfrm>
              <a:off x="-1875" y="1268425"/>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1" name="Google Shape;91;p16"/>
          <p:cNvPicPr preferRelativeResize="0"/>
          <p:nvPr/>
        </p:nvPicPr>
        <p:blipFill>
          <a:blip r:embed="rId4">
            <a:alphaModFix/>
          </a:blip>
          <a:stretch>
            <a:fillRect/>
          </a:stretch>
        </p:blipFill>
        <p:spPr>
          <a:xfrm>
            <a:off x="0" y="3369406"/>
            <a:ext cx="2286000" cy="1774094"/>
          </a:xfrm>
          <a:prstGeom prst="rect">
            <a:avLst/>
          </a:prstGeom>
          <a:noFill/>
          <a:ln>
            <a:noFill/>
          </a:ln>
        </p:spPr>
      </p:pic>
      <p:pic>
        <p:nvPicPr>
          <p:cNvPr id="92" name="Google Shape;92;p16"/>
          <p:cNvPicPr preferRelativeResize="0"/>
          <p:nvPr/>
        </p:nvPicPr>
        <p:blipFill>
          <a:blip r:embed="rId5">
            <a:alphaModFix/>
          </a:blip>
          <a:stretch>
            <a:fillRect/>
          </a:stretch>
        </p:blipFill>
        <p:spPr>
          <a:xfrm>
            <a:off x="6858000" y="3370507"/>
            <a:ext cx="2285999" cy="1769146"/>
          </a:xfrm>
          <a:prstGeom prst="rect">
            <a:avLst/>
          </a:prstGeom>
          <a:noFill/>
          <a:ln>
            <a:noFill/>
          </a:ln>
        </p:spPr>
      </p:pic>
      <p:pic>
        <p:nvPicPr>
          <p:cNvPr id="93" name="Google Shape;93;p16"/>
          <p:cNvPicPr preferRelativeResize="0"/>
          <p:nvPr/>
        </p:nvPicPr>
        <p:blipFill>
          <a:blip r:embed="rId6">
            <a:alphaModFix/>
          </a:blip>
          <a:stretch>
            <a:fillRect/>
          </a:stretch>
        </p:blipFill>
        <p:spPr>
          <a:xfrm>
            <a:off x="4572000" y="3369075"/>
            <a:ext cx="2293500" cy="1776383"/>
          </a:xfrm>
          <a:prstGeom prst="rect">
            <a:avLst/>
          </a:prstGeom>
          <a:noFill/>
          <a:ln>
            <a:noFill/>
          </a:ln>
        </p:spPr>
      </p:pic>
      <p:pic>
        <p:nvPicPr>
          <p:cNvPr id="94" name="Google Shape;94;p16"/>
          <p:cNvPicPr preferRelativeResize="0"/>
          <p:nvPr/>
        </p:nvPicPr>
        <p:blipFill>
          <a:blip r:embed="rId7">
            <a:alphaModFix/>
          </a:blip>
          <a:stretch>
            <a:fillRect/>
          </a:stretch>
        </p:blipFill>
        <p:spPr>
          <a:xfrm>
            <a:off x="2286000" y="3371350"/>
            <a:ext cx="2293501" cy="1774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98" name="Shape 98"/>
        <p:cNvGrpSpPr/>
        <p:nvPr/>
      </p:nvGrpSpPr>
      <p:grpSpPr>
        <a:xfrm>
          <a:off x="0" y="0"/>
          <a:ext cx="0" cy="0"/>
          <a:chOff x="0" y="0"/>
          <a:chExt cx="0" cy="0"/>
        </a:xfrm>
      </p:grpSpPr>
      <p:sp>
        <p:nvSpPr>
          <p:cNvPr id="99" name="Google Shape;99;p17"/>
          <p:cNvSpPr txBox="1"/>
          <p:nvPr>
            <p:ph idx="1" type="body"/>
          </p:nvPr>
        </p:nvSpPr>
        <p:spPr>
          <a:xfrm>
            <a:off x="1081613" y="2933727"/>
            <a:ext cx="6993000" cy="3416400"/>
          </a:xfrm>
          <a:prstGeom prst="rect">
            <a:avLst/>
          </a:prstGeom>
        </p:spPr>
        <p:txBody>
          <a:bodyPr anchorCtr="0" anchor="t" bIns="91425" lIns="91425" spcFirstLastPara="1" rIns="91425" wrap="square" tIns="91425">
            <a:normAutofit/>
          </a:bodyPr>
          <a:lstStyle/>
          <a:p>
            <a:pPr indent="457200" lvl="0" marL="0" rtl="0" algn="just">
              <a:spcBef>
                <a:spcPts val="0"/>
              </a:spcBef>
              <a:spcAft>
                <a:spcPts val="0"/>
              </a:spcAft>
              <a:buNone/>
            </a:pPr>
            <a:r>
              <a:rPr b="1" lang="en" sz="1400">
                <a:solidFill>
                  <a:schemeClr val="dk1"/>
                </a:solidFill>
                <a:latin typeface="Bitter"/>
                <a:ea typeface="Bitter"/>
                <a:cs typeface="Bitter"/>
                <a:sym typeface="Bitter"/>
              </a:rPr>
              <a:t>The “COVID: The Effect on Youth” survey was an </a:t>
            </a:r>
            <a:r>
              <a:rPr b="1" lang="en" sz="1400">
                <a:solidFill>
                  <a:schemeClr val="dk1"/>
                </a:solidFill>
                <a:latin typeface="Bitter"/>
                <a:ea typeface="Bitter"/>
                <a:cs typeface="Bitter"/>
                <a:sym typeface="Bitter"/>
              </a:rPr>
              <a:t>anonymous</a:t>
            </a:r>
            <a:r>
              <a:rPr b="1" lang="en" sz="1400">
                <a:solidFill>
                  <a:schemeClr val="dk1"/>
                </a:solidFill>
                <a:latin typeface="Bitter"/>
                <a:ea typeface="Bitter"/>
                <a:cs typeface="Bitter"/>
                <a:sym typeface="Bitter"/>
              </a:rPr>
              <a:t> virtual survey conducted through Google forms collecting two pieces of personal information (year of school and start of postcode). </a:t>
            </a:r>
            <a:endParaRPr b="1" sz="1400">
              <a:solidFill>
                <a:schemeClr val="dk1"/>
              </a:solidFill>
              <a:latin typeface="Bitter"/>
              <a:ea typeface="Bitter"/>
              <a:cs typeface="Bitter"/>
              <a:sym typeface="Bitter"/>
            </a:endParaRPr>
          </a:p>
          <a:p>
            <a:pPr indent="457200" lvl="0" marL="0" rtl="0" algn="just">
              <a:lnSpc>
                <a:spcPct val="100000"/>
              </a:lnSpc>
              <a:spcBef>
                <a:spcPts val="1200"/>
              </a:spcBef>
              <a:spcAft>
                <a:spcPts val="0"/>
              </a:spcAft>
              <a:buNone/>
            </a:pPr>
            <a:r>
              <a:t/>
            </a:r>
            <a:endParaRPr b="1" sz="1400">
              <a:solidFill>
                <a:schemeClr val="dk1"/>
              </a:solidFill>
              <a:latin typeface="Bitter"/>
              <a:ea typeface="Bitter"/>
              <a:cs typeface="Bitter"/>
              <a:sym typeface="Bitter"/>
            </a:endParaRPr>
          </a:p>
          <a:p>
            <a:pPr indent="457200" lvl="0" marL="0" rtl="0" algn="just">
              <a:spcBef>
                <a:spcPts val="0"/>
              </a:spcBef>
              <a:spcAft>
                <a:spcPts val="0"/>
              </a:spcAft>
              <a:buNone/>
            </a:pPr>
            <a:r>
              <a:rPr b="1" lang="en" sz="1400">
                <a:solidFill>
                  <a:schemeClr val="dk1"/>
                </a:solidFill>
                <a:latin typeface="Bitter"/>
                <a:ea typeface="Bitter"/>
                <a:cs typeface="Bitter"/>
                <a:sym typeface="Bitter"/>
              </a:rPr>
              <a:t>This was distributed to Young People throughout Medway, mainly through schools and social media. The survey opened on the 20th of March and closed on the 21st of April </a:t>
            </a:r>
            <a:r>
              <a:rPr b="1" lang="en" sz="1400">
                <a:solidFill>
                  <a:schemeClr val="dk1"/>
                </a:solidFill>
                <a:latin typeface="Bitter"/>
                <a:ea typeface="Bitter"/>
                <a:cs typeface="Bitter"/>
                <a:sym typeface="Bitter"/>
              </a:rPr>
              <a:t>receiving</a:t>
            </a:r>
            <a:r>
              <a:rPr b="1" lang="en" sz="1400">
                <a:solidFill>
                  <a:schemeClr val="dk1"/>
                </a:solidFill>
                <a:latin typeface="Bitter"/>
                <a:ea typeface="Bitter"/>
                <a:cs typeface="Bitter"/>
                <a:sym typeface="Bitter"/>
              </a:rPr>
              <a:t> a total of 396 responses.</a:t>
            </a:r>
            <a:endParaRPr b="1" sz="1400">
              <a:solidFill>
                <a:schemeClr val="dk1"/>
              </a:solidFill>
              <a:latin typeface="Bitter"/>
              <a:ea typeface="Bitter"/>
              <a:cs typeface="Bitter"/>
              <a:sym typeface="Bitter"/>
            </a:endParaRPr>
          </a:p>
          <a:p>
            <a:pPr indent="0" lvl="0" marL="0" rtl="0" algn="l">
              <a:spcBef>
                <a:spcPts val="1200"/>
              </a:spcBef>
              <a:spcAft>
                <a:spcPts val="1200"/>
              </a:spcAft>
              <a:buNone/>
            </a:pPr>
            <a:r>
              <a:t/>
            </a:r>
            <a:endParaRPr/>
          </a:p>
        </p:txBody>
      </p:sp>
      <p:grpSp>
        <p:nvGrpSpPr>
          <p:cNvPr id="100" name="Google Shape;100;p17"/>
          <p:cNvGrpSpPr/>
          <p:nvPr/>
        </p:nvGrpSpPr>
        <p:grpSpPr>
          <a:xfrm>
            <a:off x="0" y="0"/>
            <a:ext cx="9156232" cy="5148232"/>
            <a:chOff x="0" y="0"/>
            <a:chExt cx="9156232" cy="5148232"/>
          </a:xfrm>
        </p:grpSpPr>
        <p:sp>
          <p:nvSpPr>
            <p:cNvPr id="101" name="Google Shape;101;p17"/>
            <p:cNvSpPr/>
            <p:nvPr/>
          </p:nvSpPr>
          <p:spPr>
            <a:xfrm>
              <a:off x="0" y="0"/>
              <a:ext cx="9151500" cy="1301400"/>
            </a:xfrm>
            <a:prstGeom prst="rect">
              <a:avLst/>
            </a:prstGeom>
            <a:solidFill>
              <a:srgbClr val="ABE3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7"/>
            <p:cNvPicPr preferRelativeResize="0"/>
            <p:nvPr/>
          </p:nvPicPr>
          <p:blipFill>
            <a:blip r:embed="rId3">
              <a:alphaModFix/>
            </a:blip>
            <a:stretch>
              <a:fillRect/>
            </a:stretch>
          </p:blipFill>
          <p:spPr>
            <a:xfrm>
              <a:off x="167494" y="144282"/>
              <a:ext cx="1633750" cy="1012825"/>
            </a:xfrm>
            <a:prstGeom prst="rect">
              <a:avLst/>
            </a:prstGeom>
            <a:noFill/>
            <a:ln>
              <a:noFill/>
            </a:ln>
          </p:spPr>
        </p:pic>
        <p:sp>
          <p:nvSpPr>
            <p:cNvPr id="103" name="Google Shape;103;p17"/>
            <p:cNvSpPr/>
            <p:nvPr/>
          </p:nvSpPr>
          <p:spPr>
            <a:xfrm>
              <a:off x="1914725" y="483950"/>
              <a:ext cx="6476777" cy="426278"/>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chemeClr val="lt1"/>
                  </a:solidFill>
                  <a:latin typeface="Bitter"/>
                </a:rPr>
                <a:t>How Was The Survey Conducted?</a:t>
              </a:r>
            </a:p>
          </p:txBody>
        </p:sp>
        <p:sp>
          <p:nvSpPr>
            <p:cNvPr id="104" name="Google Shape;104;p17"/>
            <p:cNvSpPr/>
            <p:nvPr/>
          </p:nvSpPr>
          <p:spPr>
            <a:xfrm>
              <a:off x="0" y="1268400"/>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rot="10800000">
              <a:off x="8186332" y="4178332"/>
              <a:ext cx="969900" cy="969900"/>
            </a:xfrm>
            <a:prstGeom prst="diagStrip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rot="10800000">
              <a:off x="7969650" y="3961800"/>
              <a:ext cx="1181700" cy="1181700"/>
            </a:xfrm>
            <a:prstGeom prst="diagStrip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7" name="Google Shape;107;p17"/>
          <p:cNvPicPr preferRelativeResize="0"/>
          <p:nvPr/>
        </p:nvPicPr>
        <p:blipFill>
          <a:blip r:embed="rId4">
            <a:alphaModFix/>
          </a:blip>
          <a:stretch>
            <a:fillRect/>
          </a:stretch>
        </p:blipFill>
        <p:spPr>
          <a:xfrm>
            <a:off x="1761988" y="1305975"/>
            <a:ext cx="5632251" cy="1608825"/>
          </a:xfrm>
          <a:prstGeom prst="rect">
            <a:avLst/>
          </a:prstGeom>
          <a:noFill/>
          <a:ln>
            <a:noFill/>
          </a:ln>
        </p:spPr>
      </p:pic>
      <p:sp>
        <p:nvSpPr>
          <p:cNvPr id="108" name="Google Shape;108;p17"/>
          <p:cNvSpPr/>
          <p:nvPr/>
        </p:nvSpPr>
        <p:spPr>
          <a:xfrm rot="10800000">
            <a:off x="8186332" y="4178332"/>
            <a:ext cx="969900" cy="969900"/>
          </a:xfrm>
          <a:prstGeom prst="diagStripe">
            <a:avLst>
              <a:gd fmla="val 50000" name="adj"/>
            </a:avLst>
          </a:prstGeom>
          <a:solidFill>
            <a:srgbClr val="ABE3C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rot="10800000">
            <a:off x="7969650" y="3961800"/>
            <a:ext cx="1181700" cy="1181700"/>
          </a:xfrm>
          <a:prstGeom prst="diagStripe">
            <a:avLst>
              <a:gd fmla="val 50000" name="adj"/>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p:nvPr/>
        </p:nvSpPr>
        <p:spPr>
          <a:xfrm>
            <a:off x="3750" y="25"/>
            <a:ext cx="9151500" cy="1301400"/>
          </a:xfrm>
          <a:prstGeom prst="rect">
            <a:avLst/>
          </a:prstGeom>
          <a:solidFill>
            <a:srgbClr val="ABE3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18" title="Chart"/>
          <p:cNvPicPr preferRelativeResize="0"/>
          <p:nvPr/>
        </p:nvPicPr>
        <p:blipFill>
          <a:blip r:embed="rId3">
            <a:alphaModFix/>
          </a:blip>
          <a:stretch>
            <a:fillRect/>
          </a:stretch>
        </p:blipFill>
        <p:spPr>
          <a:xfrm>
            <a:off x="0" y="1301426"/>
            <a:ext cx="4572001" cy="2315007"/>
          </a:xfrm>
          <a:prstGeom prst="rect">
            <a:avLst/>
          </a:prstGeom>
          <a:noFill/>
          <a:ln>
            <a:noFill/>
          </a:ln>
        </p:spPr>
      </p:pic>
      <p:pic>
        <p:nvPicPr>
          <p:cNvPr id="116" name="Google Shape;116;p18" title="Chart"/>
          <p:cNvPicPr preferRelativeResize="0"/>
          <p:nvPr/>
        </p:nvPicPr>
        <p:blipFill>
          <a:blip r:embed="rId4">
            <a:alphaModFix/>
          </a:blip>
          <a:stretch>
            <a:fillRect/>
          </a:stretch>
        </p:blipFill>
        <p:spPr>
          <a:xfrm>
            <a:off x="4572000" y="1301413"/>
            <a:ext cx="4572001" cy="2315025"/>
          </a:xfrm>
          <a:prstGeom prst="rect">
            <a:avLst/>
          </a:prstGeom>
          <a:noFill/>
          <a:ln>
            <a:noFill/>
          </a:ln>
        </p:spPr>
      </p:pic>
      <p:grpSp>
        <p:nvGrpSpPr>
          <p:cNvPr id="117" name="Google Shape;117;p18"/>
          <p:cNvGrpSpPr/>
          <p:nvPr/>
        </p:nvGrpSpPr>
        <p:grpSpPr>
          <a:xfrm>
            <a:off x="0" y="144282"/>
            <a:ext cx="9156232" cy="5003950"/>
            <a:chOff x="0" y="144282"/>
            <a:chExt cx="9156232" cy="5003950"/>
          </a:xfrm>
        </p:grpSpPr>
        <p:pic>
          <p:nvPicPr>
            <p:cNvPr id="118" name="Google Shape;118;p18"/>
            <p:cNvPicPr preferRelativeResize="0"/>
            <p:nvPr/>
          </p:nvPicPr>
          <p:blipFill>
            <a:blip r:embed="rId5">
              <a:alphaModFix/>
            </a:blip>
            <a:stretch>
              <a:fillRect/>
            </a:stretch>
          </p:blipFill>
          <p:spPr>
            <a:xfrm>
              <a:off x="167494" y="144282"/>
              <a:ext cx="1633750" cy="1012825"/>
            </a:xfrm>
            <a:prstGeom prst="rect">
              <a:avLst/>
            </a:prstGeom>
            <a:noFill/>
            <a:ln>
              <a:noFill/>
            </a:ln>
          </p:spPr>
        </p:pic>
        <p:sp>
          <p:nvSpPr>
            <p:cNvPr id="119" name="Google Shape;119;p18"/>
            <p:cNvSpPr/>
            <p:nvPr/>
          </p:nvSpPr>
          <p:spPr>
            <a:xfrm>
              <a:off x="1914725" y="483950"/>
              <a:ext cx="6948211" cy="422099"/>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chemeClr val="lt1"/>
                  </a:solidFill>
                  <a:latin typeface="Bitter"/>
                </a:rPr>
                <a:t>Postcode &amp; Year Group Distribution</a:t>
              </a:r>
            </a:p>
          </p:txBody>
        </p:sp>
        <p:sp>
          <p:nvSpPr>
            <p:cNvPr id="120" name="Google Shape;120;p18"/>
            <p:cNvSpPr/>
            <p:nvPr/>
          </p:nvSpPr>
          <p:spPr>
            <a:xfrm>
              <a:off x="0" y="1268400"/>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rot="10800000">
              <a:off x="8186332" y="4178332"/>
              <a:ext cx="969900" cy="969900"/>
            </a:xfrm>
            <a:prstGeom prst="diagStripe">
              <a:avLst>
                <a:gd fmla="val 50000" name="adj"/>
              </a:avLst>
            </a:prstGeom>
            <a:solidFill>
              <a:srgbClr val="ABE3C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rot="10800000">
              <a:off x="7969650" y="3961800"/>
              <a:ext cx="1181700" cy="1181700"/>
            </a:xfrm>
            <a:prstGeom prst="diagStripe">
              <a:avLst>
                <a:gd fmla="val 50000" name="adj"/>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18"/>
          <p:cNvSpPr/>
          <p:nvPr/>
        </p:nvSpPr>
        <p:spPr>
          <a:xfrm>
            <a:off x="0" y="0"/>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p:nvPr/>
        </p:nvSpPr>
        <p:spPr>
          <a:xfrm>
            <a:off x="3750" y="25"/>
            <a:ext cx="9151500" cy="1301400"/>
          </a:xfrm>
          <a:prstGeom prst="rect">
            <a:avLst/>
          </a:prstGeom>
          <a:solidFill>
            <a:srgbClr val="ABE3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19"/>
          <p:cNvPicPr preferRelativeResize="0"/>
          <p:nvPr/>
        </p:nvPicPr>
        <p:blipFill>
          <a:blip r:embed="rId3">
            <a:alphaModFix/>
          </a:blip>
          <a:stretch>
            <a:fillRect/>
          </a:stretch>
        </p:blipFill>
        <p:spPr>
          <a:xfrm>
            <a:off x="171244" y="144307"/>
            <a:ext cx="1633750" cy="1012825"/>
          </a:xfrm>
          <a:prstGeom prst="rect">
            <a:avLst/>
          </a:prstGeom>
          <a:noFill/>
          <a:ln>
            <a:noFill/>
          </a:ln>
        </p:spPr>
      </p:pic>
      <p:sp>
        <p:nvSpPr>
          <p:cNvPr id="130" name="Google Shape;130;p19"/>
          <p:cNvSpPr/>
          <p:nvPr/>
        </p:nvSpPr>
        <p:spPr>
          <a:xfrm>
            <a:off x="1937375" y="150787"/>
            <a:ext cx="6343873" cy="1003008"/>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chemeClr val="lt1"/>
                </a:solidFill>
                <a:latin typeface="Bitter"/>
              </a:rPr>
              <a:t>How Has Your Mental Wellbeing </a:t>
            </a:r>
            <a:br>
              <a:rPr b="1" i="0">
                <a:ln cap="flat" cmpd="sng" w="9525">
                  <a:solidFill>
                    <a:schemeClr val="dk1"/>
                  </a:solidFill>
                  <a:prstDash val="solid"/>
                  <a:round/>
                  <a:headEnd len="sm" w="sm" type="none"/>
                  <a:tailEnd len="sm" w="sm" type="none"/>
                </a:ln>
                <a:solidFill>
                  <a:schemeClr val="lt1"/>
                </a:solidFill>
                <a:latin typeface="Bitter"/>
              </a:rPr>
            </a:br>
            <a:r>
              <a:rPr b="1" i="0">
                <a:ln cap="flat" cmpd="sng" w="9525">
                  <a:solidFill>
                    <a:schemeClr val="dk1"/>
                  </a:solidFill>
                  <a:prstDash val="solid"/>
                  <a:round/>
                  <a:headEnd len="sm" w="sm" type="none"/>
                  <a:tailEnd len="sm" w="sm" type="none"/>
                </a:ln>
                <a:solidFill>
                  <a:schemeClr val="lt1"/>
                </a:solidFill>
                <a:latin typeface="Bitter"/>
              </a:rPr>
              <a:t>Been Affected By The Pandemic?</a:t>
            </a:r>
          </a:p>
        </p:txBody>
      </p:sp>
      <p:sp>
        <p:nvSpPr>
          <p:cNvPr id="131" name="Google Shape;131;p19"/>
          <p:cNvSpPr/>
          <p:nvPr/>
        </p:nvSpPr>
        <p:spPr>
          <a:xfrm>
            <a:off x="3750" y="1268425"/>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0" y="0"/>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19" title="Chart"/>
          <p:cNvPicPr preferRelativeResize="0"/>
          <p:nvPr/>
        </p:nvPicPr>
        <p:blipFill>
          <a:blip r:embed="rId4">
            <a:alphaModFix/>
          </a:blip>
          <a:stretch>
            <a:fillRect/>
          </a:stretch>
        </p:blipFill>
        <p:spPr>
          <a:xfrm>
            <a:off x="2662202" y="2498002"/>
            <a:ext cx="3819600" cy="2518100"/>
          </a:xfrm>
          <a:prstGeom prst="rect">
            <a:avLst/>
          </a:prstGeom>
          <a:noFill/>
          <a:ln>
            <a:noFill/>
          </a:ln>
        </p:spPr>
      </p:pic>
      <p:pic>
        <p:nvPicPr>
          <p:cNvPr id="134" name="Google Shape;134;p19" title="Chart"/>
          <p:cNvPicPr preferRelativeResize="0"/>
          <p:nvPr/>
        </p:nvPicPr>
        <p:blipFill>
          <a:blip r:embed="rId5">
            <a:alphaModFix/>
          </a:blip>
          <a:stretch>
            <a:fillRect/>
          </a:stretch>
        </p:blipFill>
        <p:spPr>
          <a:xfrm>
            <a:off x="6441526" y="3387963"/>
            <a:ext cx="2431051" cy="1602676"/>
          </a:xfrm>
          <a:prstGeom prst="rect">
            <a:avLst/>
          </a:prstGeom>
          <a:noFill/>
          <a:ln>
            <a:noFill/>
          </a:ln>
        </p:spPr>
      </p:pic>
      <p:pic>
        <p:nvPicPr>
          <p:cNvPr id="135" name="Google Shape;135;p19" title="Chart"/>
          <p:cNvPicPr preferRelativeResize="0"/>
          <p:nvPr/>
        </p:nvPicPr>
        <p:blipFill>
          <a:blip r:embed="rId6">
            <a:alphaModFix/>
          </a:blip>
          <a:stretch>
            <a:fillRect/>
          </a:stretch>
        </p:blipFill>
        <p:spPr>
          <a:xfrm>
            <a:off x="231154" y="3387970"/>
            <a:ext cx="2431051" cy="1602684"/>
          </a:xfrm>
          <a:prstGeom prst="rect">
            <a:avLst/>
          </a:prstGeom>
          <a:noFill/>
          <a:ln>
            <a:noFill/>
          </a:ln>
        </p:spPr>
      </p:pic>
      <p:graphicFrame>
        <p:nvGraphicFramePr>
          <p:cNvPr id="136" name="Google Shape;136;p19"/>
          <p:cNvGraphicFramePr/>
          <p:nvPr/>
        </p:nvGraphicFramePr>
        <p:xfrm>
          <a:off x="311700" y="1583700"/>
          <a:ext cx="3000000" cy="3000000"/>
        </p:xfrm>
        <a:graphic>
          <a:graphicData uri="http://schemas.openxmlformats.org/drawingml/2006/table">
            <a:tbl>
              <a:tblPr>
                <a:noFill/>
                <a:tableStyleId>{FEE413D6-A735-45B1-BAB5-C789E0CD9964}</a:tableStyleId>
              </a:tblPr>
              <a:tblGrid>
                <a:gridCol w="2350500"/>
              </a:tblGrid>
              <a:tr h="232125">
                <a:tc>
                  <a:txBody>
                    <a:bodyPr/>
                    <a:lstStyle/>
                    <a:p>
                      <a:pPr indent="0" lvl="0" marL="0" rtl="0" algn="l">
                        <a:spcBef>
                          <a:spcPts val="0"/>
                        </a:spcBef>
                        <a:spcAft>
                          <a:spcPts val="0"/>
                        </a:spcAft>
                        <a:buNone/>
                      </a:pPr>
                      <a:r>
                        <a:rPr b="1" lang="en" sz="800">
                          <a:solidFill>
                            <a:schemeClr val="lt1"/>
                          </a:solidFill>
                          <a:latin typeface="Bitter"/>
                          <a:ea typeface="Bitter"/>
                          <a:cs typeface="Bitter"/>
                          <a:sym typeface="Bitter"/>
                        </a:rPr>
                        <a:t>Causes of worsening mental wellbeing</a:t>
                      </a:r>
                      <a:endParaRPr b="1" sz="800">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CC0000"/>
                    </a:solidFill>
                  </a:tcPr>
                </a:tc>
              </a:tr>
              <a:tr h="210125">
                <a:tc>
                  <a:txBody>
                    <a:bodyPr/>
                    <a:lstStyle/>
                    <a:p>
                      <a:pPr indent="0" lvl="0" marL="0" rtl="0" algn="l">
                        <a:lnSpc>
                          <a:spcPct val="115000"/>
                        </a:lnSpc>
                        <a:spcBef>
                          <a:spcPts val="0"/>
                        </a:spcBef>
                        <a:spcAft>
                          <a:spcPts val="1200"/>
                        </a:spcAft>
                        <a:buClr>
                          <a:schemeClr val="dk1"/>
                        </a:buClr>
                        <a:buSzPts val="1100"/>
                        <a:buFont typeface="Arial"/>
                        <a:buNone/>
                      </a:pPr>
                      <a:r>
                        <a:rPr lang="en" sz="800">
                          <a:solidFill>
                            <a:schemeClr val="dk1"/>
                          </a:solidFill>
                          <a:latin typeface="Bitter"/>
                          <a:ea typeface="Bitter"/>
                          <a:cs typeface="Bitter"/>
                          <a:sym typeface="Bitter"/>
                        </a:rPr>
                        <a:t>Confusion over exams</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100000">
                <a:tc>
                  <a:txBody>
                    <a:bodyPr/>
                    <a:lstStyle/>
                    <a:p>
                      <a:pPr indent="0" lvl="0" marL="0" rtl="0" algn="l">
                        <a:lnSpc>
                          <a:spcPct val="115000"/>
                        </a:lnSpc>
                        <a:spcBef>
                          <a:spcPts val="0"/>
                        </a:spcBef>
                        <a:spcAft>
                          <a:spcPts val="1200"/>
                        </a:spcAft>
                        <a:buClr>
                          <a:schemeClr val="dk1"/>
                        </a:buClr>
                        <a:buSzPts val="1100"/>
                        <a:buFont typeface="Arial"/>
                        <a:buNone/>
                      </a:pPr>
                      <a:r>
                        <a:rPr lang="en" sz="800">
                          <a:solidFill>
                            <a:schemeClr val="dk1"/>
                          </a:solidFill>
                          <a:latin typeface="Bitter"/>
                          <a:ea typeface="Bitter"/>
                          <a:cs typeface="Bitter"/>
                          <a:sym typeface="Bitter"/>
                        </a:rPr>
                        <a:t>Lack of social interaction</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165800">
                <a:tc>
                  <a:txBody>
                    <a:bodyPr/>
                    <a:lstStyle/>
                    <a:p>
                      <a:pPr indent="0" lvl="0" marL="0" rtl="0" algn="l">
                        <a:lnSpc>
                          <a:spcPct val="115000"/>
                        </a:lnSpc>
                        <a:spcBef>
                          <a:spcPts val="0"/>
                        </a:spcBef>
                        <a:spcAft>
                          <a:spcPts val="1200"/>
                        </a:spcAft>
                        <a:buClr>
                          <a:schemeClr val="dk1"/>
                        </a:buClr>
                        <a:buSzPts val="1100"/>
                        <a:buFont typeface="Arial"/>
                        <a:buNone/>
                      </a:pPr>
                      <a:r>
                        <a:rPr lang="en" sz="800">
                          <a:solidFill>
                            <a:schemeClr val="dk1"/>
                          </a:solidFill>
                          <a:latin typeface="Bitter"/>
                          <a:ea typeface="Bitter"/>
                          <a:cs typeface="Bitter"/>
                          <a:sym typeface="Bitter"/>
                        </a:rPr>
                        <a:t>Family issues (Death, Divorce, Greater responsibilities)</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326675">
                <a:tc>
                  <a:txBody>
                    <a:bodyPr/>
                    <a:lstStyle/>
                    <a:p>
                      <a:pPr indent="0" lvl="0" marL="0" rtl="0" algn="l">
                        <a:lnSpc>
                          <a:spcPct val="115000"/>
                        </a:lnSpc>
                        <a:spcBef>
                          <a:spcPts val="0"/>
                        </a:spcBef>
                        <a:spcAft>
                          <a:spcPts val="1200"/>
                        </a:spcAft>
                        <a:buClr>
                          <a:schemeClr val="dk1"/>
                        </a:buClr>
                        <a:buSzPts val="1100"/>
                        <a:buFont typeface="Arial"/>
                        <a:buNone/>
                      </a:pPr>
                      <a:r>
                        <a:rPr lang="en" sz="800">
                          <a:solidFill>
                            <a:schemeClr val="dk1"/>
                          </a:solidFill>
                          <a:latin typeface="Bitter"/>
                          <a:ea typeface="Bitter"/>
                          <a:cs typeface="Bitter"/>
                          <a:sym typeface="Bitter"/>
                        </a:rPr>
                        <a:t>New insecurities (Eating disorders, social anxiety)</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bl>
          </a:graphicData>
        </a:graphic>
      </p:graphicFrame>
      <p:graphicFrame>
        <p:nvGraphicFramePr>
          <p:cNvPr id="137" name="Google Shape;137;p19"/>
          <p:cNvGraphicFramePr/>
          <p:nvPr/>
        </p:nvGraphicFramePr>
        <p:xfrm>
          <a:off x="6481800" y="1583700"/>
          <a:ext cx="3000000" cy="3000000"/>
        </p:xfrm>
        <a:graphic>
          <a:graphicData uri="http://schemas.openxmlformats.org/drawingml/2006/table">
            <a:tbl>
              <a:tblPr>
                <a:noFill/>
                <a:tableStyleId>{FEE413D6-A735-45B1-BAB5-C789E0CD9964}</a:tableStyleId>
              </a:tblPr>
              <a:tblGrid>
                <a:gridCol w="2350500"/>
              </a:tblGrid>
              <a:tr h="232125">
                <a:tc>
                  <a:txBody>
                    <a:bodyPr/>
                    <a:lstStyle/>
                    <a:p>
                      <a:pPr indent="0" lvl="0" marL="0" rtl="0" algn="l">
                        <a:spcBef>
                          <a:spcPts val="0"/>
                        </a:spcBef>
                        <a:spcAft>
                          <a:spcPts val="0"/>
                        </a:spcAft>
                        <a:buNone/>
                      </a:pPr>
                      <a:r>
                        <a:rPr b="1" lang="en" sz="800">
                          <a:solidFill>
                            <a:schemeClr val="lt1"/>
                          </a:solidFill>
                          <a:latin typeface="Bitter"/>
                          <a:ea typeface="Bitter"/>
                          <a:cs typeface="Bitter"/>
                          <a:sym typeface="Bitter"/>
                        </a:rPr>
                        <a:t>Causes of improved</a:t>
                      </a:r>
                      <a:r>
                        <a:rPr b="1" lang="en" sz="800">
                          <a:solidFill>
                            <a:schemeClr val="lt1"/>
                          </a:solidFill>
                          <a:latin typeface="Bitter"/>
                          <a:ea typeface="Bitter"/>
                          <a:cs typeface="Bitter"/>
                          <a:sym typeface="Bitter"/>
                        </a:rPr>
                        <a:t> mental wellbeing</a:t>
                      </a:r>
                      <a:endParaRPr b="1" sz="800">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6AA84F"/>
                    </a:solidFill>
                  </a:tcPr>
                </a:tc>
              </a:tr>
              <a:tr h="21012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Extra free time for hobbies</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1000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More family time</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1658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Self reflection/extra time to think about future</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bl>
          </a:graphicData>
        </a:graphic>
      </p:graphicFrame>
      <p:graphicFrame>
        <p:nvGraphicFramePr>
          <p:cNvPr id="138" name="Google Shape;138;p19"/>
          <p:cNvGraphicFramePr/>
          <p:nvPr/>
        </p:nvGraphicFramePr>
        <p:xfrm>
          <a:off x="2756113" y="1380925"/>
          <a:ext cx="3000000" cy="3000000"/>
        </p:xfrm>
        <a:graphic>
          <a:graphicData uri="http://schemas.openxmlformats.org/drawingml/2006/table">
            <a:tbl>
              <a:tblPr>
                <a:noFill/>
                <a:tableStyleId>{FEE413D6-A735-45B1-BAB5-C789E0CD9964}</a:tableStyleId>
              </a:tblPr>
              <a:tblGrid>
                <a:gridCol w="3646775"/>
              </a:tblGrid>
              <a:tr h="292675">
                <a:tc>
                  <a:txBody>
                    <a:bodyPr/>
                    <a:lstStyle/>
                    <a:p>
                      <a:pPr indent="0" lvl="0" marL="0" rtl="0" algn="l">
                        <a:spcBef>
                          <a:spcPts val="0"/>
                        </a:spcBef>
                        <a:spcAft>
                          <a:spcPts val="0"/>
                        </a:spcAft>
                        <a:buNone/>
                      </a:pPr>
                      <a:r>
                        <a:rPr b="1" lang="en" sz="1000">
                          <a:solidFill>
                            <a:schemeClr val="lt1"/>
                          </a:solidFill>
                          <a:latin typeface="Bitter"/>
                          <a:ea typeface="Bitter"/>
                          <a:cs typeface="Bitter"/>
                          <a:sym typeface="Bitter"/>
                        </a:rPr>
                        <a:t>Young people’s r</a:t>
                      </a:r>
                      <a:r>
                        <a:rPr b="1" lang="en" sz="1000">
                          <a:solidFill>
                            <a:schemeClr val="lt1"/>
                          </a:solidFill>
                          <a:latin typeface="Bitter"/>
                          <a:ea typeface="Bitter"/>
                          <a:cs typeface="Bitter"/>
                          <a:sym typeface="Bitter"/>
                        </a:rPr>
                        <a:t>ecommendations</a:t>
                      </a:r>
                      <a:endParaRPr b="1" sz="1000">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6AA84F"/>
                    </a:solidFill>
                  </a:tcPr>
                </a:tc>
              </a:tr>
              <a:tr h="576950">
                <a:tc>
                  <a:txBody>
                    <a:bodyPr/>
                    <a:lstStyle/>
                    <a:p>
                      <a:pPr indent="0" lvl="0" marL="0" rtl="0" algn="l">
                        <a:lnSpc>
                          <a:spcPct val="115000"/>
                        </a:lnSpc>
                        <a:spcBef>
                          <a:spcPts val="0"/>
                        </a:spcBef>
                        <a:spcAft>
                          <a:spcPts val="1200"/>
                        </a:spcAft>
                        <a:buNone/>
                      </a:pPr>
                      <a:r>
                        <a:rPr lang="en" sz="1000">
                          <a:solidFill>
                            <a:schemeClr val="dk1"/>
                          </a:solidFill>
                          <a:latin typeface="Bitter"/>
                          <a:ea typeface="Bitter"/>
                          <a:cs typeface="Bitter"/>
                          <a:sym typeface="Bitter"/>
                        </a:rPr>
                        <a:t>Exercise, meeting new people online, talking to friends, limiting exposure to social media, creative activity, finding new hobbies, Kooth and therapy if appropriate.</a:t>
                      </a:r>
                      <a:endParaRPr sz="10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bl>
          </a:graphicData>
        </a:graphic>
      </p:graphicFrame>
      <p:sp>
        <p:nvSpPr>
          <p:cNvPr id="139" name="Google Shape;139;p19"/>
          <p:cNvSpPr/>
          <p:nvPr/>
        </p:nvSpPr>
        <p:spPr>
          <a:xfrm rot="10800000">
            <a:off x="8186332" y="4178332"/>
            <a:ext cx="969900" cy="969900"/>
          </a:xfrm>
          <a:prstGeom prst="diagStripe">
            <a:avLst>
              <a:gd fmla="val 50000" name="adj"/>
            </a:avLst>
          </a:prstGeom>
          <a:solidFill>
            <a:srgbClr val="ABE3C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p:nvPr/>
        </p:nvSpPr>
        <p:spPr>
          <a:xfrm rot="10800000">
            <a:off x="7969650" y="3961800"/>
            <a:ext cx="1181700" cy="1181700"/>
          </a:xfrm>
          <a:prstGeom prst="diagStripe">
            <a:avLst>
              <a:gd fmla="val 50000" name="adj"/>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pSp>
        <p:nvGrpSpPr>
          <p:cNvPr id="145" name="Google Shape;145;p20"/>
          <p:cNvGrpSpPr/>
          <p:nvPr/>
        </p:nvGrpSpPr>
        <p:grpSpPr>
          <a:xfrm>
            <a:off x="0" y="-24250"/>
            <a:ext cx="9155250" cy="1301425"/>
            <a:chOff x="-3750" y="-25"/>
            <a:chExt cx="9155250" cy="1301425"/>
          </a:xfrm>
        </p:grpSpPr>
        <p:sp>
          <p:nvSpPr>
            <p:cNvPr id="146" name="Google Shape;146;p20"/>
            <p:cNvSpPr/>
            <p:nvPr/>
          </p:nvSpPr>
          <p:spPr>
            <a:xfrm>
              <a:off x="0" y="0"/>
              <a:ext cx="9151500" cy="1301400"/>
            </a:xfrm>
            <a:prstGeom prst="rect">
              <a:avLst/>
            </a:prstGeom>
            <a:solidFill>
              <a:srgbClr val="ABE3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20"/>
            <p:cNvPicPr preferRelativeResize="0"/>
            <p:nvPr/>
          </p:nvPicPr>
          <p:blipFill>
            <a:blip r:embed="rId3">
              <a:alphaModFix/>
            </a:blip>
            <a:stretch>
              <a:fillRect/>
            </a:stretch>
          </p:blipFill>
          <p:spPr>
            <a:xfrm>
              <a:off x="167494" y="144282"/>
              <a:ext cx="1633750" cy="1012825"/>
            </a:xfrm>
            <a:prstGeom prst="rect">
              <a:avLst/>
            </a:prstGeom>
            <a:noFill/>
            <a:ln>
              <a:noFill/>
            </a:ln>
          </p:spPr>
        </p:pic>
        <p:sp>
          <p:nvSpPr>
            <p:cNvPr id="148" name="Google Shape;148;p20"/>
            <p:cNvSpPr/>
            <p:nvPr/>
          </p:nvSpPr>
          <p:spPr>
            <a:xfrm>
              <a:off x="1924200" y="168450"/>
              <a:ext cx="7081483" cy="964476"/>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chemeClr val="lt1"/>
                  </a:solidFill>
                  <a:latin typeface="Bitter"/>
                </a:rPr>
                <a:t>How Has Your Mental Wellbeing Been </a:t>
              </a:r>
              <a:br>
                <a:rPr b="1" i="0">
                  <a:ln cap="flat" cmpd="sng" w="9525">
                    <a:solidFill>
                      <a:schemeClr val="dk1"/>
                    </a:solidFill>
                    <a:prstDash val="solid"/>
                    <a:round/>
                    <a:headEnd len="sm" w="sm" type="none"/>
                    <a:tailEnd len="sm" w="sm" type="none"/>
                  </a:ln>
                  <a:solidFill>
                    <a:schemeClr val="lt1"/>
                  </a:solidFill>
                  <a:latin typeface="Bitter"/>
                </a:rPr>
              </a:br>
              <a:r>
                <a:rPr b="1" i="0">
                  <a:ln cap="flat" cmpd="sng" w="9525">
                    <a:solidFill>
                      <a:schemeClr val="dk1"/>
                    </a:solidFill>
                    <a:prstDash val="solid"/>
                    <a:round/>
                    <a:headEnd len="sm" w="sm" type="none"/>
                    <a:tailEnd len="sm" w="sm" type="none"/>
                  </a:ln>
                  <a:solidFill>
                    <a:schemeClr val="lt1"/>
                  </a:solidFill>
                  <a:latin typeface="Bitter"/>
                </a:rPr>
                <a:t>Affected By The Closure Of Schools?</a:t>
              </a:r>
            </a:p>
          </p:txBody>
        </p:sp>
        <p:sp>
          <p:nvSpPr>
            <p:cNvPr id="149" name="Google Shape;149;p20"/>
            <p:cNvSpPr/>
            <p:nvPr/>
          </p:nvSpPr>
          <p:spPr>
            <a:xfrm>
              <a:off x="0" y="1268400"/>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0"/>
            <p:cNvSpPr/>
            <p:nvPr/>
          </p:nvSpPr>
          <p:spPr>
            <a:xfrm>
              <a:off x="-3750" y="-25"/>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1" name="Google Shape;151;p20" title="Chart"/>
          <p:cNvPicPr preferRelativeResize="0"/>
          <p:nvPr/>
        </p:nvPicPr>
        <p:blipFill>
          <a:blip r:embed="rId4">
            <a:alphaModFix/>
          </a:blip>
          <a:stretch>
            <a:fillRect/>
          </a:stretch>
        </p:blipFill>
        <p:spPr>
          <a:xfrm>
            <a:off x="2938725" y="1574225"/>
            <a:ext cx="3455450" cy="2278040"/>
          </a:xfrm>
          <a:prstGeom prst="rect">
            <a:avLst/>
          </a:prstGeom>
          <a:noFill/>
          <a:ln>
            <a:noFill/>
          </a:ln>
        </p:spPr>
      </p:pic>
      <p:pic>
        <p:nvPicPr>
          <p:cNvPr id="152" name="Google Shape;152;p20" title="Chart"/>
          <p:cNvPicPr preferRelativeResize="0"/>
          <p:nvPr/>
        </p:nvPicPr>
        <p:blipFill>
          <a:blip r:embed="rId5">
            <a:alphaModFix/>
          </a:blip>
          <a:stretch>
            <a:fillRect/>
          </a:stretch>
        </p:blipFill>
        <p:spPr>
          <a:xfrm>
            <a:off x="5449705" y="3701149"/>
            <a:ext cx="1889645" cy="1245775"/>
          </a:xfrm>
          <a:prstGeom prst="rect">
            <a:avLst/>
          </a:prstGeom>
          <a:noFill/>
          <a:ln>
            <a:noFill/>
          </a:ln>
        </p:spPr>
      </p:pic>
      <p:graphicFrame>
        <p:nvGraphicFramePr>
          <p:cNvPr id="153" name="Google Shape;153;p20"/>
          <p:cNvGraphicFramePr/>
          <p:nvPr/>
        </p:nvGraphicFramePr>
        <p:xfrm>
          <a:off x="6394175" y="1599500"/>
          <a:ext cx="3000000" cy="3000000"/>
        </p:xfrm>
        <a:graphic>
          <a:graphicData uri="http://schemas.openxmlformats.org/drawingml/2006/table">
            <a:tbl>
              <a:tblPr>
                <a:noFill/>
                <a:tableStyleId>{FEE413D6-A735-45B1-BAB5-C789E0CD9964}</a:tableStyleId>
              </a:tblPr>
              <a:tblGrid>
                <a:gridCol w="2350500"/>
              </a:tblGrid>
              <a:tr h="304775">
                <a:tc>
                  <a:txBody>
                    <a:bodyPr/>
                    <a:lstStyle/>
                    <a:p>
                      <a:pPr indent="0" lvl="0" marL="0" rtl="0" algn="l">
                        <a:spcBef>
                          <a:spcPts val="0"/>
                        </a:spcBef>
                        <a:spcAft>
                          <a:spcPts val="0"/>
                        </a:spcAft>
                        <a:buNone/>
                      </a:pPr>
                      <a:r>
                        <a:rPr b="1" lang="en" sz="800">
                          <a:solidFill>
                            <a:schemeClr val="lt1"/>
                          </a:solidFill>
                          <a:latin typeface="Bitter"/>
                          <a:ea typeface="Bitter"/>
                          <a:cs typeface="Bitter"/>
                          <a:sym typeface="Bitter"/>
                        </a:rPr>
                        <a:t>Causes of worsening mental wellbeing</a:t>
                      </a:r>
                      <a:endParaRPr b="1" sz="800">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CC0000"/>
                    </a:solidFill>
                  </a:tcPr>
                </a:tc>
              </a:tr>
              <a:tr h="3047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Uncertainty surrounding grades</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31635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People felt teaching was uncompassionate (too much work, strict, mock exams schedules not being flexible)</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3047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Missing social contact/friends</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3047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Harder to get any mental wellbeing support needed</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bl>
          </a:graphicData>
        </a:graphic>
      </p:graphicFrame>
      <p:graphicFrame>
        <p:nvGraphicFramePr>
          <p:cNvPr id="154" name="Google Shape;154;p20"/>
          <p:cNvGraphicFramePr/>
          <p:nvPr/>
        </p:nvGraphicFramePr>
        <p:xfrm>
          <a:off x="588225" y="1574225"/>
          <a:ext cx="3000000" cy="3000000"/>
        </p:xfrm>
        <a:graphic>
          <a:graphicData uri="http://schemas.openxmlformats.org/drawingml/2006/table">
            <a:tbl>
              <a:tblPr>
                <a:noFill/>
                <a:tableStyleId>{FEE413D6-A735-45B1-BAB5-C789E0CD9964}</a:tableStyleId>
              </a:tblPr>
              <a:tblGrid>
                <a:gridCol w="2350500"/>
              </a:tblGrid>
              <a:tr h="232125">
                <a:tc>
                  <a:txBody>
                    <a:bodyPr/>
                    <a:lstStyle/>
                    <a:p>
                      <a:pPr indent="0" lvl="0" marL="0" rtl="0" algn="l">
                        <a:spcBef>
                          <a:spcPts val="0"/>
                        </a:spcBef>
                        <a:spcAft>
                          <a:spcPts val="0"/>
                        </a:spcAft>
                        <a:buNone/>
                      </a:pPr>
                      <a:r>
                        <a:rPr b="1" lang="en" sz="800">
                          <a:solidFill>
                            <a:schemeClr val="lt1"/>
                          </a:solidFill>
                          <a:latin typeface="Bitter"/>
                          <a:ea typeface="Bitter"/>
                          <a:cs typeface="Bitter"/>
                          <a:sym typeface="Bitter"/>
                        </a:rPr>
                        <a:t>Causes of improved mental wellbeing</a:t>
                      </a:r>
                      <a:endParaRPr b="1" sz="800">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6AA84F"/>
                    </a:solidFill>
                  </a:tcPr>
                </a:tc>
              </a:tr>
              <a:tr h="21012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Teachers checking in on students</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1000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Seeing family more</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1658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Greater sleep and free time</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1658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Screen breaks in lessons</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1658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Regular walks/exercise</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1658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Working at your own pace (greater independence)</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165800">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 Being able to listen to music</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bl>
          </a:graphicData>
        </a:graphic>
      </p:graphicFrame>
      <p:sp>
        <p:nvSpPr>
          <p:cNvPr id="155" name="Google Shape;155;p20"/>
          <p:cNvSpPr/>
          <p:nvPr/>
        </p:nvSpPr>
        <p:spPr>
          <a:xfrm rot="10800000">
            <a:off x="8186332" y="4178332"/>
            <a:ext cx="969900" cy="969900"/>
          </a:xfrm>
          <a:prstGeom prst="diagStripe">
            <a:avLst>
              <a:gd fmla="val 50000" name="adj"/>
            </a:avLst>
          </a:prstGeom>
          <a:solidFill>
            <a:srgbClr val="ABE3C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0"/>
          <p:cNvSpPr/>
          <p:nvPr/>
        </p:nvSpPr>
        <p:spPr>
          <a:xfrm rot="10800000">
            <a:off x="7969650" y="3961800"/>
            <a:ext cx="1181700" cy="1181700"/>
          </a:xfrm>
          <a:prstGeom prst="diagStripe">
            <a:avLst>
              <a:gd fmla="val 50000" name="adj"/>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pSp>
        <p:nvGrpSpPr>
          <p:cNvPr id="161" name="Google Shape;161;p21"/>
          <p:cNvGrpSpPr/>
          <p:nvPr/>
        </p:nvGrpSpPr>
        <p:grpSpPr>
          <a:xfrm>
            <a:off x="0" y="0"/>
            <a:ext cx="9155250" cy="1301425"/>
            <a:chOff x="-3750" y="-25"/>
            <a:chExt cx="9155250" cy="1301425"/>
          </a:xfrm>
        </p:grpSpPr>
        <p:sp>
          <p:nvSpPr>
            <p:cNvPr id="162" name="Google Shape;162;p21"/>
            <p:cNvSpPr/>
            <p:nvPr/>
          </p:nvSpPr>
          <p:spPr>
            <a:xfrm>
              <a:off x="0" y="0"/>
              <a:ext cx="9151500" cy="1301400"/>
            </a:xfrm>
            <a:prstGeom prst="rect">
              <a:avLst/>
            </a:prstGeom>
            <a:solidFill>
              <a:srgbClr val="ABE3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p21"/>
            <p:cNvPicPr preferRelativeResize="0"/>
            <p:nvPr/>
          </p:nvPicPr>
          <p:blipFill>
            <a:blip r:embed="rId3">
              <a:alphaModFix/>
            </a:blip>
            <a:stretch>
              <a:fillRect/>
            </a:stretch>
          </p:blipFill>
          <p:spPr>
            <a:xfrm>
              <a:off x="167494" y="144282"/>
              <a:ext cx="1633750" cy="1012825"/>
            </a:xfrm>
            <a:prstGeom prst="rect">
              <a:avLst/>
            </a:prstGeom>
            <a:noFill/>
            <a:ln>
              <a:noFill/>
            </a:ln>
          </p:spPr>
        </p:pic>
        <p:sp>
          <p:nvSpPr>
            <p:cNvPr id="164" name="Google Shape;164;p21"/>
            <p:cNvSpPr/>
            <p:nvPr/>
          </p:nvSpPr>
          <p:spPr>
            <a:xfrm>
              <a:off x="1872150" y="229312"/>
              <a:ext cx="7201481" cy="927782"/>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chemeClr val="lt1"/>
                  </a:solidFill>
                  <a:latin typeface="Bitter"/>
                </a:rPr>
                <a:t>How has your Mental wellbeing been</a:t>
              </a:r>
              <a:br>
                <a:rPr b="1" i="0">
                  <a:ln cap="flat" cmpd="sng" w="9525">
                    <a:solidFill>
                      <a:schemeClr val="dk1"/>
                    </a:solidFill>
                    <a:prstDash val="solid"/>
                    <a:round/>
                    <a:headEnd len="sm" w="sm" type="none"/>
                    <a:tailEnd len="sm" w="sm" type="none"/>
                  </a:ln>
                  <a:solidFill>
                    <a:schemeClr val="lt1"/>
                  </a:solidFill>
                  <a:latin typeface="Bitter"/>
                </a:rPr>
              </a:br>
              <a:r>
                <a:rPr b="1" i="0">
                  <a:ln cap="flat" cmpd="sng" w="9525">
                    <a:solidFill>
                      <a:schemeClr val="dk1"/>
                    </a:solidFill>
                    <a:prstDash val="solid"/>
                    <a:round/>
                    <a:headEnd len="sm" w="sm" type="none"/>
                    <a:tailEnd len="sm" w="sm" type="none"/>
                  </a:ln>
                  <a:solidFill>
                    <a:schemeClr val="lt1"/>
                  </a:solidFill>
                  <a:latin typeface="Bitter"/>
                </a:rPr>
                <a:t> affected by the return of schools?</a:t>
              </a:r>
            </a:p>
          </p:txBody>
        </p:sp>
        <p:sp>
          <p:nvSpPr>
            <p:cNvPr id="165" name="Google Shape;165;p21"/>
            <p:cNvSpPr/>
            <p:nvPr/>
          </p:nvSpPr>
          <p:spPr>
            <a:xfrm>
              <a:off x="0" y="1268400"/>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
            <p:cNvSpPr/>
            <p:nvPr/>
          </p:nvSpPr>
          <p:spPr>
            <a:xfrm>
              <a:off x="-3750" y="-25"/>
              <a:ext cx="9151500" cy="33000"/>
            </a:xfrm>
            <a:prstGeom prst="rect">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7" name="Google Shape;167;p21" title="Chart"/>
          <p:cNvPicPr preferRelativeResize="0"/>
          <p:nvPr/>
        </p:nvPicPr>
        <p:blipFill rotWithShape="1">
          <a:blip r:embed="rId4">
            <a:alphaModFix/>
          </a:blip>
          <a:srcRect b="0" l="140" r="-139" t="0"/>
          <a:stretch/>
        </p:blipFill>
        <p:spPr>
          <a:xfrm>
            <a:off x="2555713" y="1490750"/>
            <a:ext cx="4032575" cy="2658524"/>
          </a:xfrm>
          <a:prstGeom prst="rect">
            <a:avLst/>
          </a:prstGeom>
          <a:noFill/>
          <a:ln>
            <a:noFill/>
          </a:ln>
        </p:spPr>
      </p:pic>
      <p:graphicFrame>
        <p:nvGraphicFramePr>
          <p:cNvPr id="168" name="Google Shape;168;p21"/>
          <p:cNvGraphicFramePr/>
          <p:nvPr/>
        </p:nvGraphicFramePr>
        <p:xfrm>
          <a:off x="398600" y="1627963"/>
          <a:ext cx="3000000" cy="3000000"/>
        </p:xfrm>
        <a:graphic>
          <a:graphicData uri="http://schemas.openxmlformats.org/drawingml/2006/table">
            <a:tbl>
              <a:tblPr>
                <a:noFill/>
                <a:tableStyleId>{FEE413D6-A735-45B1-BAB5-C789E0CD9964}</a:tableStyleId>
              </a:tblPr>
              <a:tblGrid>
                <a:gridCol w="2057125"/>
              </a:tblGrid>
              <a:tr h="304775">
                <a:tc>
                  <a:txBody>
                    <a:bodyPr/>
                    <a:lstStyle/>
                    <a:p>
                      <a:pPr indent="0" lvl="0" marL="0" rtl="0" algn="l">
                        <a:spcBef>
                          <a:spcPts val="0"/>
                        </a:spcBef>
                        <a:spcAft>
                          <a:spcPts val="0"/>
                        </a:spcAft>
                        <a:buNone/>
                      </a:pPr>
                      <a:r>
                        <a:rPr b="1" lang="en" sz="800">
                          <a:solidFill>
                            <a:schemeClr val="lt1"/>
                          </a:solidFill>
                          <a:latin typeface="Bitter"/>
                          <a:ea typeface="Bitter"/>
                          <a:cs typeface="Bitter"/>
                          <a:sym typeface="Bitter"/>
                        </a:rPr>
                        <a:t>Causes of improved mental wellbeing</a:t>
                      </a:r>
                      <a:endParaRPr b="1" sz="800">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6AA84F"/>
                    </a:solidFill>
                  </a:tcPr>
                </a:tc>
              </a:tr>
              <a:tr h="3047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Being more productive</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3047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Seeing friends/teachers in person</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3047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A more structured routine</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4449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Subjects like Drama, Art, Physical education resuming</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r h="3047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Less uncertainty</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EAD3"/>
                    </a:solidFill>
                  </a:tcPr>
                </a:tc>
              </a:tr>
            </a:tbl>
          </a:graphicData>
        </a:graphic>
      </p:graphicFrame>
      <p:graphicFrame>
        <p:nvGraphicFramePr>
          <p:cNvPr id="169" name="Google Shape;169;p21"/>
          <p:cNvGraphicFramePr/>
          <p:nvPr/>
        </p:nvGraphicFramePr>
        <p:xfrm>
          <a:off x="6729800" y="1587325"/>
          <a:ext cx="3000000" cy="3000000"/>
        </p:xfrm>
        <a:graphic>
          <a:graphicData uri="http://schemas.openxmlformats.org/drawingml/2006/table">
            <a:tbl>
              <a:tblPr>
                <a:noFill/>
                <a:tableStyleId>{FEE413D6-A735-45B1-BAB5-C789E0CD9964}</a:tableStyleId>
              </a:tblPr>
              <a:tblGrid>
                <a:gridCol w="2057125"/>
              </a:tblGrid>
              <a:tr h="269950">
                <a:tc>
                  <a:txBody>
                    <a:bodyPr/>
                    <a:lstStyle/>
                    <a:p>
                      <a:pPr indent="0" lvl="0" marL="0" rtl="0" algn="l">
                        <a:spcBef>
                          <a:spcPts val="0"/>
                        </a:spcBef>
                        <a:spcAft>
                          <a:spcPts val="0"/>
                        </a:spcAft>
                        <a:buNone/>
                      </a:pPr>
                      <a:r>
                        <a:rPr b="1" lang="en" sz="800">
                          <a:solidFill>
                            <a:schemeClr val="lt1"/>
                          </a:solidFill>
                          <a:latin typeface="Bitter"/>
                          <a:ea typeface="Bitter"/>
                          <a:cs typeface="Bitter"/>
                          <a:sym typeface="Bitter"/>
                        </a:rPr>
                        <a:t>Causes of worsening mental wellbeing</a:t>
                      </a:r>
                      <a:endParaRPr b="1" sz="800">
                        <a:solidFill>
                          <a:schemeClr val="lt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CC0000"/>
                    </a:solidFill>
                  </a:tcPr>
                </a:tc>
              </a:tr>
              <a:tr h="3047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Reduced sleep and free time</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3047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Academic struggles</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3047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Face masks which can be distracting</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3047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Fear of COVID</a:t>
                      </a:r>
                      <a:endParaRPr sz="8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r h="444975">
                <a:tc>
                  <a:txBody>
                    <a:bodyPr/>
                    <a:lstStyle/>
                    <a:p>
                      <a:pPr indent="0" lvl="0" marL="0" rtl="0" algn="l">
                        <a:lnSpc>
                          <a:spcPct val="115000"/>
                        </a:lnSpc>
                        <a:spcBef>
                          <a:spcPts val="0"/>
                        </a:spcBef>
                        <a:spcAft>
                          <a:spcPts val="1200"/>
                        </a:spcAft>
                        <a:buNone/>
                      </a:pPr>
                      <a:r>
                        <a:rPr lang="en" sz="800">
                          <a:solidFill>
                            <a:schemeClr val="dk1"/>
                          </a:solidFill>
                          <a:latin typeface="Bitter"/>
                          <a:ea typeface="Bitter"/>
                          <a:cs typeface="Bitter"/>
                          <a:sym typeface="Bitter"/>
                        </a:rPr>
                        <a:t>Social struggles (interactions with other people)</a:t>
                      </a:r>
                      <a:endParaRPr sz="800">
                        <a:solidFill>
                          <a:schemeClr val="dk1"/>
                        </a:solidFill>
                        <a:latin typeface="Bitter"/>
                        <a:ea typeface="Bitter"/>
                        <a:cs typeface="Bitter"/>
                        <a:sym typeface="Bitte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4CCCC"/>
                    </a:solidFill>
                  </a:tcPr>
                </a:tc>
              </a:tr>
            </a:tbl>
          </a:graphicData>
        </a:graphic>
      </p:graphicFrame>
      <p:pic>
        <p:nvPicPr>
          <p:cNvPr id="170" name="Google Shape;170;p21" title="Chart"/>
          <p:cNvPicPr preferRelativeResize="0"/>
          <p:nvPr/>
        </p:nvPicPr>
        <p:blipFill>
          <a:blip r:embed="rId5">
            <a:alphaModFix/>
          </a:blip>
          <a:stretch>
            <a:fillRect/>
          </a:stretch>
        </p:blipFill>
        <p:spPr>
          <a:xfrm>
            <a:off x="5830775" y="3842068"/>
            <a:ext cx="1799725" cy="1186483"/>
          </a:xfrm>
          <a:prstGeom prst="rect">
            <a:avLst/>
          </a:prstGeom>
          <a:noFill/>
          <a:ln>
            <a:noFill/>
          </a:ln>
        </p:spPr>
      </p:pic>
      <p:sp>
        <p:nvSpPr>
          <p:cNvPr id="171" name="Google Shape;171;p21"/>
          <p:cNvSpPr/>
          <p:nvPr/>
        </p:nvSpPr>
        <p:spPr>
          <a:xfrm rot="10800000">
            <a:off x="8186332" y="4178332"/>
            <a:ext cx="969900" cy="969900"/>
          </a:xfrm>
          <a:prstGeom prst="diagStripe">
            <a:avLst>
              <a:gd fmla="val 50000" name="adj"/>
            </a:avLst>
          </a:prstGeom>
          <a:solidFill>
            <a:srgbClr val="ABE3C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1"/>
          <p:cNvSpPr/>
          <p:nvPr/>
        </p:nvSpPr>
        <p:spPr>
          <a:xfrm rot="10800000">
            <a:off x="7969650" y="3961800"/>
            <a:ext cx="1181700" cy="1181700"/>
          </a:xfrm>
          <a:prstGeom prst="diagStripe">
            <a:avLst>
              <a:gd fmla="val 50000" name="adj"/>
            </a:avLst>
          </a:prstGeom>
          <a:solidFill>
            <a:srgbClr val="0D9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